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6" r:id="rId16"/>
    <p:sldId id="273" r:id="rId17"/>
    <p:sldId id="274" r:id="rId18"/>
    <p:sldId id="275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9D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86BEBE-B4F8-4FDB-8FDF-215DC61E1F7B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179845-D876-4347-8F28-07B17820B097}">
      <dgm:prSet/>
      <dgm:spPr/>
      <dgm:t>
        <a:bodyPr/>
        <a:lstStyle/>
        <a:p>
          <a:pPr rtl="0"/>
          <a:r>
            <a:rPr lang="ru-RU" b="1" smtClean="0"/>
            <a:t>Гипотеза проекта:</a:t>
          </a:r>
          <a:endParaRPr lang="ru-RU"/>
        </a:p>
      </dgm:t>
    </dgm:pt>
    <dgm:pt modelId="{A8369770-D571-4479-A598-6F3C4C06C16A}" type="parTrans" cxnId="{58FC2D25-B296-4761-8BCE-FAD813C0F65D}">
      <dgm:prSet/>
      <dgm:spPr/>
      <dgm:t>
        <a:bodyPr/>
        <a:lstStyle/>
        <a:p>
          <a:endParaRPr lang="ru-RU"/>
        </a:p>
      </dgm:t>
    </dgm:pt>
    <dgm:pt modelId="{6C3DA191-0F71-4CD7-B676-AED5B26E2724}" type="sibTrans" cxnId="{58FC2D25-B296-4761-8BCE-FAD813C0F65D}">
      <dgm:prSet/>
      <dgm:spPr/>
      <dgm:t>
        <a:bodyPr/>
        <a:lstStyle/>
        <a:p>
          <a:endParaRPr lang="ru-RU"/>
        </a:p>
      </dgm:t>
    </dgm:pt>
    <dgm:pt modelId="{68F851A0-A716-424F-BE3C-F51CF884AC9D}">
      <dgm:prSet/>
      <dgm:spPr/>
      <dgm:t>
        <a:bodyPr/>
        <a:lstStyle/>
        <a:p>
          <a:pPr rtl="0"/>
          <a:r>
            <a:rPr lang="ru-RU" b="1" smtClean="0"/>
            <a:t>Я предполагаю, что строение различных  растений не может быть одинаковым.</a:t>
          </a:r>
          <a:endParaRPr lang="ru-RU"/>
        </a:p>
      </dgm:t>
    </dgm:pt>
    <dgm:pt modelId="{9F4A9EF6-C0A6-4D40-8A51-5CCD405E730C}" type="parTrans" cxnId="{73276A00-A697-4B00-8A06-14D2304A5719}">
      <dgm:prSet/>
      <dgm:spPr/>
      <dgm:t>
        <a:bodyPr/>
        <a:lstStyle/>
        <a:p>
          <a:endParaRPr lang="ru-RU"/>
        </a:p>
      </dgm:t>
    </dgm:pt>
    <dgm:pt modelId="{FC28F80F-97BE-4178-B90D-C1A04CC362FA}" type="sibTrans" cxnId="{73276A00-A697-4B00-8A06-14D2304A5719}">
      <dgm:prSet/>
      <dgm:spPr/>
      <dgm:t>
        <a:bodyPr/>
        <a:lstStyle/>
        <a:p>
          <a:endParaRPr lang="ru-RU"/>
        </a:p>
      </dgm:t>
    </dgm:pt>
    <dgm:pt modelId="{70C1FED0-006D-4A7C-AB88-6C9FA71FCDC8}" type="pres">
      <dgm:prSet presAssocID="{F086BEBE-B4F8-4FDB-8FDF-215DC61E1F7B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B3787F77-7C8D-4302-9607-15372CCEAF5D}" type="pres">
      <dgm:prSet presAssocID="{F086BEBE-B4F8-4FDB-8FDF-215DC61E1F7B}" presName="pyramid" presStyleLbl="node1" presStyleIdx="0" presStyleCnt="1"/>
      <dgm:spPr/>
    </dgm:pt>
    <dgm:pt modelId="{7433B98F-3DB2-4DD7-BE4B-015194C531D4}" type="pres">
      <dgm:prSet presAssocID="{F086BEBE-B4F8-4FDB-8FDF-215DC61E1F7B}" presName="theList" presStyleCnt="0"/>
      <dgm:spPr/>
    </dgm:pt>
    <dgm:pt modelId="{D550415C-2C7A-411E-83BF-31F0BB29647B}" type="pres">
      <dgm:prSet presAssocID="{5F179845-D876-4347-8F28-07B17820B097}" presName="a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E52588-B5B8-452B-BA1D-7129BE193B1D}" type="pres">
      <dgm:prSet presAssocID="{5F179845-D876-4347-8F28-07B17820B097}" presName="aSpace" presStyleCnt="0"/>
      <dgm:spPr/>
    </dgm:pt>
    <dgm:pt modelId="{B82EAC11-34EC-4645-BA42-DB76864A987F}" type="pres">
      <dgm:prSet presAssocID="{68F851A0-A716-424F-BE3C-F51CF884AC9D}" presName="aNode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5B3B38-C5B8-4EE6-931A-62547099B48C}" type="pres">
      <dgm:prSet presAssocID="{68F851A0-A716-424F-BE3C-F51CF884AC9D}" presName="aSpace" presStyleCnt="0"/>
      <dgm:spPr/>
    </dgm:pt>
  </dgm:ptLst>
  <dgm:cxnLst>
    <dgm:cxn modelId="{73276A00-A697-4B00-8A06-14D2304A5719}" srcId="{F086BEBE-B4F8-4FDB-8FDF-215DC61E1F7B}" destId="{68F851A0-A716-424F-BE3C-F51CF884AC9D}" srcOrd="1" destOrd="0" parTransId="{9F4A9EF6-C0A6-4D40-8A51-5CCD405E730C}" sibTransId="{FC28F80F-97BE-4178-B90D-C1A04CC362FA}"/>
    <dgm:cxn modelId="{74814F04-9A2A-4498-99FA-5C7C092C2D45}" type="presOf" srcId="{F086BEBE-B4F8-4FDB-8FDF-215DC61E1F7B}" destId="{70C1FED0-006D-4A7C-AB88-6C9FA71FCDC8}" srcOrd="0" destOrd="0" presId="urn:microsoft.com/office/officeart/2005/8/layout/pyramid2"/>
    <dgm:cxn modelId="{58FC2D25-B296-4761-8BCE-FAD813C0F65D}" srcId="{F086BEBE-B4F8-4FDB-8FDF-215DC61E1F7B}" destId="{5F179845-D876-4347-8F28-07B17820B097}" srcOrd="0" destOrd="0" parTransId="{A8369770-D571-4479-A598-6F3C4C06C16A}" sibTransId="{6C3DA191-0F71-4CD7-B676-AED5B26E2724}"/>
    <dgm:cxn modelId="{D5ABBB03-6827-4D0F-83D1-44CBA1FC4DFF}" type="presOf" srcId="{68F851A0-A716-424F-BE3C-F51CF884AC9D}" destId="{B82EAC11-34EC-4645-BA42-DB76864A987F}" srcOrd="0" destOrd="0" presId="urn:microsoft.com/office/officeart/2005/8/layout/pyramid2"/>
    <dgm:cxn modelId="{02BF5061-5599-4131-B6A6-065820CB69E0}" type="presOf" srcId="{5F179845-D876-4347-8F28-07B17820B097}" destId="{D550415C-2C7A-411E-83BF-31F0BB29647B}" srcOrd="0" destOrd="0" presId="urn:microsoft.com/office/officeart/2005/8/layout/pyramid2"/>
    <dgm:cxn modelId="{C96F1B6D-0C31-47F5-A99A-B372AA0EA49D}" type="presParOf" srcId="{70C1FED0-006D-4A7C-AB88-6C9FA71FCDC8}" destId="{B3787F77-7C8D-4302-9607-15372CCEAF5D}" srcOrd="0" destOrd="0" presId="urn:microsoft.com/office/officeart/2005/8/layout/pyramid2"/>
    <dgm:cxn modelId="{C2C70B44-22D4-4DB1-B9FD-763D9EE7A70C}" type="presParOf" srcId="{70C1FED0-006D-4A7C-AB88-6C9FA71FCDC8}" destId="{7433B98F-3DB2-4DD7-BE4B-015194C531D4}" srcOrd="1" destOrd="0" presId="urn:microsoft.com/office/officeart/2005/8/layout/pyramid2"/>
    <dgm:cxn modelId="{9A6B2D0A-078C-4DF7-A718-FDA5A3003E4A}" type="presParOf" srcId="{7433B98F-3DB2-4DD7-BE4B-015194C531D4}" destId="{D550415C-2C7A-411E-83BF-31F0BB29647B}" srcOrd="0" destOrd="0" presId="urn:microsoft.com/office/officeart/2005/8/layout/pyramid2"/>
    <dgm:cxn modelId="{0A0BFF39-89CC-415B-AA18-4A9B3F5BF84B}" type="presParOf" srcId="{7433B98F-3DB2-4DD7-BE4B-015194C531D4}" destId="{21E52588-B5B8-452B-BA1D-7129BE193B1D}" srcOrd="1" destOrd="0" presId="urn:microsoft.com/office/officeart/2005/8/layout/pyramid2"/>
    <dgm:cxn modelId="{31C81A5A-3EAE-4CAE-AC97-F3DA57B51D05}" type="presParOf" srcId="{7433B98F-3DB2-4DD7-BE4B-015194C531D4}" destId="{B82EAC11-34EC-4645-BA42-DB76864A987F}" srcOrd="2" destOrd="0" presId="urn:microsoft.com/office/officeart/2005/8/layout/pyramid2"/>
    <dgm:cxn modelId="{836F73D4-DBC6-4BF3-88ED-9D6426C8F9DE}" type="presParOf" srcId="{7433B98F-3DB2-4DD7-BE4B-015194C531D4}" destId="{705B3B38-C5B8-4EE6-931A-62547099B48C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787F77-7C8D-4302-9607-15372CCEAF5D}">
      <dsp:nvSpPr>
        <dsp:cNvPr id="0" name=""/>
        <dsp:cNvSpPr/>
      </dsp:nvSpPr>
      <dsp:spPr>
        <a:xfrm>
          <a:off x="0" y="0"/>
          <a:ext cx="4508326" cy="633670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0415C-2C7A-411E-83BF-31F0BB29647B}">
      <dsp:nvSpPr>
        <dsp:cNvPr id="0" name=""/>
        <dsp:cNvSpPr/>
      </dsp:nvSpPr>
      <dsp:spPr>
        <a:xfrm>
          <a:off x="2254163" y="634289"/>
          <a:ext cx="2930412" cy="22525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smtClean="0"/>
            <a:t>Гипотеза проекта:</a:t>
          </a:r>
          <a:endParaRPr lang="ru-RU" sz="2100" kern="1200"/>
        </a:p>
      </dsp:txBody>
      <dsp:txXfrm>
        <a:off x="2364121" y="744247"/>
        <a:ext cx="2710496" cy="2032584"/>
      </dsp:txXfrm>
    </dsp:sp>
    <dsp:sp modelId="{B82EAC11-34EC-4645-BA42-DB76864A987F}">
      <dsp:nvSpPr>
        <dsp:cNvPr id="0" name=""/>
        <dsp:cNvSpPr/>
      </dsp:nvSpPr>
      <dsp:spPr>
        <a:xfrm>
          <a:off x="2254163" y="3168351"/>
          <a:ext cx="2930412" cy="22525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smtClean="0"/>
            <a:t>Я предполагаю, что строение различных  растений не может быть одинаковым.</a:t>
          </a:r>
          <a:endParaRPr lang="ru-RU" sz="2100" kern="1200"/>
        </a:p>
      </dsp:txBody>
      <dsp:txXfrm>
        <a:off x="2364121" y="3278309"/>
        <a:ext cx="2710496" cy="2032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143A-D875-4EB7-985E-E75EA46D32C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AC0D-748B-473D-81DA-8DC0E9D4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143A-D875-4EB7-985E-E75EA46D32C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AC0D-748B-473D-81DA-8DC0E9D4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143A-D875-4EB7-985E-E75EA46D32C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AC0D-748B-473D-81DA-8DC0E9D4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143A-D875-4EB7-985E-E75EA46D32C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AC0D-748B-473D-81DA-8DC0E9D4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143A-D875-4EB7-985E-E75EA46D32C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AC0D-748B-473D-81DA-8DC0E9D4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143A-D875-4EB7-985E-E75EA46D32C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AC0D-748B-473D-81DA-8DC0E9D4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143A-D875-4EB7-985E-E75EA46D32C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AC0D-748B-473D-81DA-8DC0E9D4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143A-D875-4EB7-985E-E75EA46D32C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AC0D-748B-473D-81DA-8DC0E9D4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143A-D875-4EB7-985E-E75EA46D32C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AC0D-748B-473D-81DA-8DC0E9D4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143A-D875-4EB7-985E-E75EA46D32C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AC0D-748B-473D-81DA-8DC0E9D4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143A-D875-4EB7-985E-E75EA46D32C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2AC0D-748B-473D-81DA-8DC0E9D4357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4143A-D875-4EB7-985E-E75EA46D32C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2AC0D-748B-473D-81DA-8DC0E9D435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1052" y="2832901"/>
            <a:ext cx="7117180" cy="792087"/>
          </a:xfrm>
        </p:spPr>
        <p:txBody>
          <a:bodyPr/>
          <a:lstStyle/>
          <a:p>
            <a:pPr algn="ctr"/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Проект</a:t>
            </a: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«Удивительное строение растений»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9442" y="3490555"/>
            <a:ext cx="7883038" cy="2148245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Подготовила: Юсупова </a:t>
            </a:r>
            <a:r>
              <a:rPr lang="ru-RU" dirty="0" err="1" smtClean="0">
                <a:solidFill>
                  <a:schemeClr val="bg1"/>
                </a:solidFill>
              </a:rPr>
              <a:t>Раиля</a:t>
            </a:r>
            <a:r>
              <a:rPr lang="ru-RU" dirty="0" smtClean="0">
                <a:solidFill>
                  <a:schemeClr val="bg1"/>
                </a:solidFill>
              </a:rPr>
              <a:t>, ученица 3 «б» класса</a:t>
            </a:r>
          </a:p>
          <a:p>
            <a:r>
              <a:rPr lang="ru-RU" dirty="0">
                <a:solidFill>
                  <a:schemeClr val="bg1"/>
                </a:solidFill>
              </a:rPr>
              <a:t>	</a:t>
            </a:r>
            <a:r>
              <a:rPr lang="ru-RU" dirty="0" smtClean="0">
                <a:solidFill>
                  <a:schemeClr val="bg1"/>
                </a:solidFill>
              </a:rPr>
              <a:t>			 </a:t>
            </a:r>
            <a:r>
              <a:rPr lang="ru-RU" dirty="0" err="1" smtClean="0">
                <a:solidFill>
                  <a:schemeClr val="bg1"/>
                </a:solidFill>
              </a:rPr>
              <a:t>Есильской</a:t>
            </a:r>
            <a:r>
              <a:rPr lang="ru-RU" dirty="0" smtClean="0">
                <a:solidFill>
                  <a:schemeClr val="bg1"/>
                </a:solidFill>
              </a:rPr>
              <a:t> СШ №1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Руководитель: </a:t>
            </a:r>
            <a:r>
              <a:rPr lang="ru-RU" dirty="0" err="1" smtClean="0">
                <a:solidFill>
                  <a:schemeClr val="bg1"/>
                </a:solidFill>
              </a:rPr>
              <a:t>Чирик</a:t>
            </a:r>
            <a:r>
              <a:rPr lang="ru-RU" dirty="0" smtClean="0">
                <a:solidFill>
                  <a:schemeClr val="bg1"/>
                </a:solidFill>
              </a:rPr>
              <a:t> Ольга Васильевна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378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0"/>
            <a:ext cx="7125113" cy="1411559"/>
          </a:xfrm>
        </p:spPr>
        <p:txBody>
          <a:bodyPr/>
          <a:lstStyle/>
          <a:p>
            <a:pPr algn="ctr"/>
            <a:r>
              <a:rPr lang="ru-RU" dirty="0" smtClean="0"/>
              <a:t>                   Бамбук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280" y="1916833"/>
            <a:ext cx="4301208" cy="3944218"/>
          </a:xfrm>
        </p:spPr>
        <p:txBody>
          <a:bodyPr>
            <a:noAutofit/>
          </a:bodyPr>
          <a:lstStyle/>
          <a:p>
            <a:r>
              <a:rPr lang="ru-RU" sz="2000" b="1" dirty="0">
                <a:ea typeface="Calibri"/>
              </a:rPr>
              <a:t>. В </a:t>
            </a:r>
            <a:r>
              <a:rPr lang="ru-RU" sz="2000" b="1" dirty="0" smtClean="0">
                <a:ea typeface="Calibri"/>
              </a:rPr>
              <a:t> </a:t>
            </a:r>
            <a:r>
              <a:rPr lang="ru-RU" sz="2000" b="1" dirty="0">
                <a:ea typeface="Calibri"/>
              </a:rPr>
              <a:t>Японии, наблюдая за ростом бамбука, установили рекорд – стебель бамбука </a:t>
            </a:r>
            <a:r>
              <a:rPr lang="ru-RU" sz="2000" b="1" dirty="0" err="1">
                <a:ea typeface="Calibri"/>
              </a:rPr>
              <a:t>мадаке</a:t>
            </a:r>
            <a:r>
              <a:rPr lang="ru-RU" sz="2000" b="1" dirty="0">
                <a:ea typeface="Calibri"/>
              </a:rPr>
              <a:t> вырос на 120 сантиметров за сутки! Это значит, что он вырастал каждый час на 5 сантиметров. И, уверяют японцы, если смотреть на бамбук во время его роста, можно увидеть, как он растет, собственными глазами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>.  </a:t>
            </a:r>
            <a:endParaRPr lang="ru-RU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01396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0672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632848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2591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это вельвичия удивительная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86995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2488" y="1844824"/>
            <a:ext cx="347186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64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280" y="1412776"/>
            <a:ext cx="4013176" cy="5112567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В суровых условиях африканской пустыни не каждое растение сможет выжить, а вельвичия не только выживает, но и считается долгожительницей. Ее возраст может достигать до 2000 лет. Вельвичия – реликтовое дерево-карлик, пережившее множество эпох. Она существовала уже тогда, когда по нашей планете бродили динозавры.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013969" cy="468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2328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Самое крупное водное растение Виктория амазонская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растет </a:t>
            </a:r>
            <a:r>
              <a:rPr lang="ru-RU" dirty="0"/>
              <a:t>до трех метров в поперечнике и прекрасно цветет. </a:t>
            </a:r>
            <a:r>
              <a:rPr lang="ru-RU" dirty="0" smtClean="0"/>
              <a:t> </a:t>
            </a:r>
            <a:r>
              <a:rPr lang="ru-RU" dirty="0"/>
              <a:t>Великолепные цветки белого цвета (размером до 30 см) появляются над водой вечером, а под утро погружаются в воду. После полудня они всплывают вновь, но имеют уже другую окраску: розовую, малиновую и даже </a:t>
            </a:r>
            <a:r>
              <a:rPr lang="ru-RU" dirty="0" smtClean="0"/>
              <a:t>фиолетовую</a:t>
            </a:r>
            <a:endParaRPr lang="ru-RU" dirty="0"/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1" y="1700808"/>
            <a:ext cx="410445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0694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" y="530225"/>
            <a:ext cx="887730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863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Раффлезия </a:t>
            </a:r>
            <a:r>
              <a:rPr lang="ru-RU" dirty="0" err="1" smtClean="0"/>
              <a:t>Арнольди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3280" y="1412776"/>
            <a:ext cx="4301207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Этот </a:t>
            </a:r>
            <a:r>
              <a:rPr lang="ru-RU" dirty="0"/>
              <a:t>цветок был обнаружен в 1822 году во время экспедиции в джунглях Суматры и считается самым большим цветком в мире. Он может достигать одного метра в диаметре и весить до 25 кг, а в центре цветка может накапливаться до 6 л воды. 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408597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002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589427"/>
            <a:ext cx="7664979" cy="22716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/>
              <a:t>Раффлезия пахнет разлагающимся мясом. </a:t>
            </a:r>
            <a:r>
              <a:rPr lang="ru-RU" sz="2400" dirty="0" smtClean="0"/>
              <a:t>Является </a:t>
            </a:r>
            <a:r>
              <a:rPr lang="ru-RU" sz="2400" dirty="0"/>
              <a:t>паразитом и развивается внутри растения-хозяина, потребляя его питательные вещества. Лишь во время цветения гигантский цветок появляется снаружи.</a:t>
            </a:r>
          </a:p>
          <a:p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93083"/>
            <a:ext cx="334466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7099"/>
            <a:ext cx="334466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94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      Непентес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724128" y="1340768"/>
            <a:ext cx="3183243" cy="50405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Это </a:t>
            </a:r>
            <a:r>
              <a:rPr lang="ru-RU" dirty="0"/>
              <a:t>самое крупное хищное растение. Растет в тропических лесах Азии. Листья растения напоминают кувшинчики. Поверхность "горлышка" кувшинчика очень скользкая и насекомые соскальзывают вниз и тонут. Далее растение "переваривает" насекомое. Иногда в ловушке оказываются не только насекомые, но и даже мыши, крысы, птицы.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404664"/>
            <a:ext cx="266429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04864"/>
            <a:ext cx="273630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376264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63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123080" cy="924475"/>
          </a:xfrm>
        </p:spPr>
        <p:txBody>
          <a:bodyPr/>
          <a:lstStyle/>
          <a:p>
            <a:pPr algn="ctr"/>
            <a:r>
              <a:rPr lang="ru-RU" dirty="0" err="1" smtClean="0"/>
              <a:t>Гиднора</a:t>
            </a:r>
            <a:r>
              <a:rPr lang="ru-RU" dirty="0" smtClean="0"/>
              <a:t> африканская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38437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07504" y="3645024"/>
            <a:ext cx="8928992" cy="295232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latin typeface="Arial"/>
              </a:rPr>
              <a:t>П</a:t>
            </a:r>
            <a:r>
              <a:rPr lang="ru-RU" sz="2000" dirty="0" smtClean="0">
                <a:latin typeface="Arial"/>
              </a:rPr>
              <a:t>рисасывается </a:t>
            </a:r>
            <a:r>
              <a:rPr lang="ru-RU" sz="2000" dirty="0">
                <a:latin typeface="Arial"/>
              </a:rPr>
              <a:t>к другим растениям и, извлекая из них питательные вещества, живет за их счет до сезона дождей. Представляет собой длинный подземный стебель с корнями, листьев у </a:t>
            </a:r>
            <a:r>
              <a:rPr lang="ru-RU" sz="2000" dirty="0" err="1">
                <a:latin typeface="Arial"/>
              </a:rPr>
              <a:t>гидноры</a:t>
            </a:r>
            <a:r>
              <a:rPr lang="ru-RU" sz="2000" dirty="0">
                <a:latin typeface="Arial"/>
              </a:rPr>
              <a:t> нет</a:t>
            </a:r>
            <a:r>
              <a:rPr lang="ru-RU" sz="2000" dirty="0" smtClean="0">
                <a:latin typeface="Arial"/>
              </a:rPr>
              <a:t>. </a:t>
            </a:r>
            <a:r>
              <a:rPr lang="ru-RU" sz="2000" dirty="0" smtClean="0"/>
              <a:t>Большую </a:t>
            </a:r>
            <a:r>
              <a:rPr lang="ru-RU" sz="2000" dirty="0"/>
              <a:t>часть своей жизни проводит под землей и появляется на ее поверхности только после того как выпадет определенное количество осадков. После дождя цветок появляется из под земли и может достигать в </a:t>
            </a:r>
            <a:r>
              <a:rPr lang="ru-RU" sz="2000" dirty="0" smtClean="0"/>
              <a:t>длину 10-15 см.</a:t>
            </a:r>
            <a:endParaRPr lang="ru-RU" sz="2000" dirty="0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36712"/>
            <a:ext cx="4208190" cy="299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5344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3528392" cy="118586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prstTxWarp prst="textFadeUp">
              <a:avLst>
                <a:gd name="adj" fmla="val 10528"/>
              </a:avLst>
            </a:prstTxWarp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Цель исследования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06829297"/>
              </p:ext>
            </p:extLst>
          </p:nvPr>
        </p:nvGraphicFramePr>
        <p:xfrm>
          <a:off x="3779912" y="404664"/>
          <a:ext cx="518457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631949"/>
            <a:ext cx="3744416" cy="4229099"/>
          </a:xfrm>
          <a:ln>
            <a:solidFill>
              <a:schemeClr val="accent5">
                <a:lumMod val="75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endParaRPr lang="ru-RU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Познакомиться с особенностями строения некоторых растений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968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647209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 smtClean="0"/>
              <a:t>Раскрывается </a:t>
            </a:r>
            <a:r>
              <a:rPr lang="ru-RU" sz="2000" dirty="0"/>
              <a:t>цветок постепенно: вначале расходятся лепестки у основания и середины, запуская к себе жуков, которые  переносят пыльцу и оплодотворяют его, а затем полностью распускается цветок. Раскрывшись, испускает гнилостный запах, тем самым завлекая жуков-навозников и мух, которыми после опыления может и пообедать. В процессе опыления формируется большое количество семян.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24522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29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36912"/>
            <a:ext cx="7125113" cy="924475"/>
          </a:xfrm>
        </p:spPr>
        <p:txBody>
          <a:bodyPr/>
          <a:lstStyle/>
          <a:p>
            <a:pPr algn="just"/>
            <a:r>
              <a:rPr lang="ru-RU" smtClean="0"/>
              <a:t>На основании </a:t>
            </a:r>
            <a:r>
              <a:rPr lang="ru-RU" dirty="0" smtClean="0"/>
              <a:t>всего изложенного, рассмотрев различные виды растений делаю вывод: </a:t>
            </a:r>
            <a:r>
              <a:rPr lang="ru-RU" dirty="0" smtClean="0">
                <a:solidFill>
                  <a:srgbClr val="FFC000"/>
                </a:solidFill>
              </a:rPr>
              <a:t>строение растений не может быть одинаковым.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163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20180418_13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7166"/>
            <a:ext cx="4952173" cy="3214710"/>
          </a:xfrm>
          <a:prstGeom prst="rect">
            <a:avLst/>
          </a:prstGeom>
          <a:noFill/>
        </p:spPr>
      </p:pic>
      <p:pic>
        <p:nvPicPr>
          <p:cNvPr id="1027" name="Picture 3" descr="C:\Users\User\Desktop\20180418_125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4446850" cy="3143272"/>
          </a:xfrm>
          <a:prstGeom prst="rect">
            <a:avLst/>
          </a:prstGeom>
          <a:noFill/>
        </p:spPr>
      </p:pic>
      <p:pic>
        <p:nvPicPr>
          <p:cNvPr id="1028" name="Picture 4" descr="C:\Users\User\Desktop\20180418_1259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500438"/>
            <a:ext cx="5000628" cy="3176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3418572" cy="1296144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916832"/>
            <a:ext cx="3418572" cy="3944216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общеизвестно, что растения состоят из основных органов: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Корень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Стебель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Листья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цветы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2862" y="548680"/>
            <a:ext cx="496760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1075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620688"/>
            <a:ext cx="2376264" cy="5309219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Виды корне-</a:t>
            </a:r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вых</a:t>
            </a: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сис</a:t>
            </a: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-тем</a:t>
            </a:r>
            <a:endParaRPr lang="ru-RU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20688"/>
            <a:ext cx="5904656" cy="502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2715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123080" cy="924475"/>
          </a:xfrm>
        </p:spPr>
        <p:txBody>
          <a:bodyPr/>
          <a:lstStyle/>
          <a:p>
            <a:pPr algn="ctr"/>
            <a:r>
              <a:rPr lang="ru-RU" sz="2000" dirty="0" smtClean="0"/>
              <a:t>Корни растений могут быть самыми необычными, например корни дикого фикуса имеют самую большую длину</a:t>
            </a:r>
            <a:endParaRPr lang="ru-RU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40768"/>
            <a:ext cx="378185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40768"/>
            <a:ext cx="4032448" cy="452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079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090950" cy="1008112"/>
          </a:xfrm>
        </p:spPr>
        <p:txBody>
          <a:bodyPr/>
          <a:lstStyle/>
          <a:p>
            <a:pPr algn="ctr"/>
            <a:r>
              <a:rPr lang="ru-RU" dirty="0" smtClean="0"/>
              <a:t>А корни мандрагоры имеют причудливую форму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528392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59" y="1268760"/>
            <a:ext cx="453650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683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Так выглядит корень сумеречного мха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4293096"/>
            <a:ext cx="4464496" cy="1944216"/>
          </a:xfrm>
        </p:spPr>
        <p:txBody>
          <a:bodyPr/>
          <a:lstStyle/>
          <a:p>
            <a:r>
              <a:rPr lang="ru-RU" sz="1600" dirty="0" smtClean="0"/>
              <a:t>Сумеречный мох закрепляется и живет на любой поверхности, где ощущаются негативные эмоции. Строение корня напоминает воздушные корни. Мох использует свой корень для крепления к определенной поверхности, как присоска, или для передвижения.</a:t>
            </a: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8756" y="1772816"/>
            <a:ext cx="3131715" cy="410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446449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9986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Самое крупное живое создание на Земле – гигантская секвойя «генерал </a:t>
            </a:r>
            <a:r>
              <a:rPr lang="ru-RU" dirty="0" err="1" smtClean="0"/>
              <a:t>Шерман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1988840"/>
            <a:ext cx="4536504" cy="4064147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Она растет в Калифорнии, США. Объём 1487 </a:t>
            </a:r>
            <a:r>
              <a:rPr lang="ru-RU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куб. м. Возраст </a:t>
            </a:r>
            <a:r>
              <a:rPr lang="ru-RU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предположительно </a:t>
            </a:r>
            <a:r>
              <a:rPr lang="ru-RU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 2300 до 2700 лет. Высота этой гигантской секвойи 83,8 м., диаметр у основания 11,1 м., окружность ствола - 31,3 м.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3744416" cy="394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3722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675724"/>
            <a:ext cx="4392488" cy="116910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Дерево имеет массу 1910 тонн. Для сравнения: масса самого большого животного (синего кита) составляет до 190 тонн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 fontAlgn="base">
              <a:buClr>
                <a:srgbClr val="E4E9EF"/>
              </a:buClr>
              <a:buNone/>
            </a:pPr>
            <a:r>
              <a:rPr lang="ru-RU" sz="2000" dirty="0" smtClean="0">
                <a:solidFill>
                  <a:prstClr val="whit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ru-RU" sz="2000" dirty="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22999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00776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086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294</TotalTime>
  <Words>641</Words>
  <Application>Microsoft Office PowerPoint</Application>
  <PresentationFormat>Экран (4:3)</PresentationFormat>
  <Paragraphs>39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Summer</vt:lpstr>
      <vt:lpstr>                                 Проект «Удивительное строение растений» </vt:lpstr>
      <vt:lpstr>      Цель исследования:</vt:lpstr>
      <vt:lpstr>Слайд 3</vt:lpstr>
      <vt:lpstr>Слайд 4</vt:lpstr>
      <vt:lpstr>Корни растений могут быть самыми необычными, например корни дикого фикуса имеют самую большую длину</vt:lpstr>
      <vt:lpstr>А корни мандрагоры имеют причудливую форму</vt:lpstr>
      <vt:lpstr>Так выглядит корень сумеречного мха</vt:lpstr>
      <vt:lpstr> Самое крупное живое создание на Земле – гигантская секвойя «генерал Шерман»</vt:lpstr>
      <vt:lpstr>Дерево имеет массу 1910 тонн. Для сравнения: масса самого большого животного (синего кита) составляет до 190 тонн</vt:lpstr>
      <vt:lpstr>                   Бамбук</vt:lpstr>
      <vt:lpstr>Слайд 11</vt:lpstr>
      <vt:lpstr>А это вельвичия удивительная</vt:lpstr>
      <vt:lpstr>Слайд 13</vt:lpstr>
      <vt:lpstr>Самое крупное водное растение Виктория амазонская</vt:lpstr>
      <vt:lpstr>Слайд 15</vt:lpstr>
      <vt:lpstr>Раффлезия Арнольди</vt:lpstr>
      <vt:lpstr>Слайд 17</vt:lpstr>
      <vt:lpstr>        Непентес </vt:lpstr>
      <vt:lpstr>Гиднора африканская</vt:lpstr>
      <vt:lpstr>Слайд 20</vt:lpstr>
      <vt:lpstr>На основании всего изложенного, рассмотрев различные виды растений делаю вывод: строение растений не может быть одинаковым.</vt:lpstr>
      <vt:lpstr>Слайд 22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«Удивительное строение растений»</dc:title>
  <dc:creator>Пользователь</dc:creator>
  <cp:lastModifiedBy>User</cp:lastModifiedBy>
  <cp:revision>25</cp:revision>
  <dcterms:created xsi:type="dcterms:W3CDTF">2018-03-09T07:53:33Z</dcterms:created>
  <dcterms:modified xsi:type="dcterms:W3CDTF">2018-04-18T07:09:09Z</dcterms:modified>
</cp:coreProperties>
</file>