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07.06.2018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07.06.2018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2520279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ПРОФИЛАКТИКА </a:t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>НАРКОМАНИИ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5085184"/>
            <a:ext cx="4464496" cy="1224136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Презентацию подготовила: </a:t>
            </a:r>
          </a:p>
          <a:p>
            <a:pPr algn="l"/>
            <a:r>
              <a:rPr lang="ru-RU" dirty="0" smtClean="0"/>
              <a:t>педагог-психолог ГБОУ СОШ №369</a:t>
            </a:r>
          </a:p>
          <a:p>
            <a:pPr algn="l"/>
            <a:r>
              <a:rPr lang="ru-RU" dirty="0" smtClean="0"/>
              <a:t>Макарова И. Н.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ОСНОВНЫЕ СИМПТОМЫ УПОТРЕБЛЕНИЯ НАРКОТИЧЕСКИХ ВЕЩЕСТВ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075240" cy="50405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/>
              <a:t>ДОЛГОЕ (ВПЛОТЬ ДО НЕСКОЛЬКИХ СУТОК) ОТСУТСТВИЕ ДОМА;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ПОВЫШЕННАЯ УТОМЛЯЕМОСТЬ, КОТОРАЯ СМЕНЯЕТСЯ НЕОБЪЯСНИМОЙ ЭНЕРГИЧНОСТЬЮ;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НЕОБЪЯСНИМОЕ ПОВЫШЕНИЕ АППЕТИТА ИЛИ, НАОБОРОТ, БЕСПРИЧИННАЯ ПОТЕРЯ ЕГО, ЧАСТЫЕ ПРОСТУДНЫЕ ЗАБОЛЕВАНИЯ;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НАРУШЕНИЯ ПАМЯТИ, НЕСПОСОБНОСТЬ ЛОГИЧЕСКИ МЫСЛИТЬ, РЕЗКОЕ СНИЖЕНИЕ УСПЕВАЕМОСТИ;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СПЕЦИФИЧЕСКИЙ ЗАПАХ ОТ ОДЕЖДЫ (НАПРИМЕР, СМЕСЬ ХВОИ С ТАБАКОМ), НЕЗНАКОМЫЕ ТАБЛЕТКИ, ПОРОШКИ, СЛЕДЫ ОТ ИНЪЕКЦИЙ;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НЕОЖИДАННОЕ ПОКРАСНЕНИЕ ГЛАЗ, ЗРАЧКИ НЕЕСТЕСТВЕННО СУЖЕНЫ ИЛИ РАСШИРЕНЫ, КОРИЧНЕВЫЙ НАЛЁТ НА ЯЗЫКЕ;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ПРОПАЖА ДЕНЕГ, ВЕЩЕЙ, ЦЕННОСТЕЙ И Т. Д.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ЗАДЕРЖАНИЯ МИЛИЦИЕЙ ЗА ВОРОВСТВО.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КАК СКАЗАТЬ «НЕТ» НАРКОТИКАМ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060848"/>
            <a:ext cx="7992888" cy="406531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4000" dirty="0" smtClean="0"/>
              <a:t>ОТКАЗЫВАЯ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0000"/>
                </a:solidFill>
              </a:rPr>
              <a:t>НАДО СМОТРЕТЬ В ГЛАЗА. 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ЗАЧЕМ СТАНОВИТЬСЯ ЖЕРТВОЙ? 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НАДО ОСТАТЬСЯ ХОЗЯИНОМ ПОЛОЖЕНИЯ. </a:t>
            </a:r>
          </a:p>
          <a:p>
            <a:pPr>
              <a:buNone/>
            </a:pPr>
            <a:r>
              <a:rPr lang="ru-RU" sz="3200" dirty="0" smtClean="0"/>
              <a:t>ГОЛОС ДОЛЖЕН БЫТЬ ТВЁРДЫМ И УВЕРЕННЫМ.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ПРИМЕРЫ ИЛИ СЦЕНАРИИ ОТКАЗА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19256" cy="4929411"/>
          </a:xfrm>
        </p:spPr>
        <p:txBody>
          <a:bodyPr>
            <a:normAutofit fontScale="92500"/>
          </a:bodyPr>
          <a:lstStyle/>
          <a:p>
            <a:pPr marL="550926" indent="-514350">
              <a:buFont typeface="+mj-lt"/>
              <a:buAutoNum type="arabicPeriod"/>
            </a:pPr>
            <a:r>
              <a:rPr lang="ru-RU" dirty="0" smtClean="0"/>
              <a:t>«Нет , я не употребляю наркотики». Это ответ, который не требует объяснения и может звучать вслед за предложением любого вида наркотиков.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«Нет, спасибо. Мне надо идти на тренировку». Рациональное обоснование отказа не вызовет удивления у тех людей, которые предлагают попробовать наркотик. Это также не вызовет у них особых опасений – они убедятся, что это не их жертва и очень быстро потеряют интерес.</a:t>
            </a:r>
          </a:p>
          <a:p>
            <a:pPr marL="550926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7809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ПРИМЕРЫ ИЛИ СЦЕНАРИИ ОТКАЗА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544616"/>
          </a:xfrm>
        </p:spPr>
        <p:txBody>
          <a:bodyPr>
            <a:normAutofit fontScale="92500"/>
          </a:bodyPr>
          <a:lstStyle/>
          <a:p>
            <a:pPr marL="550926" indent="-514350">
              <a:buNone/>
            </a:pPr>
            <a:r>
              <a:rPr lang="ru-RU" sz="2000" dirty="0" smtClean="0"/>
              <a:t>3. На вопрос «Тебе слабо?» можно ответить так: «Мне слабо сидеть на игле всю оставшуюся жизнь».</a:t>
            </a:r>
          </a:p>
          <a:p>
            <a:pPr marL="550926" indent="-514350">
              <a:buNone/>
            </a:pPr>
            <a:r>
              <a:rPr lang="ru-RU" sz="2000" dirty="0" smtClean="0"/>
              <a:t>4. Спасибо, нет. Это не в моём стиле.</a:t>
            </a:r>
          </a:p>
          <a:p>
            <a:pPr marL="550926" indent="-514350">
              <a:buNone/>
            </a:pPr>
            <a:r>
              <a:rPr lang="ru-RU" sz="2000" dirty="0" smtClean="0"/>
              <a:t>5. Отстань!</a:t>
            </a:r>
          </a:p>
          <a:p>
            <a:pPr marL="550926" indent="-514350">
              <a:buNone/>
            </a:pPr>
            <a:r>
              <a:rPr lang="ru-RU" sz="2000" dirty="0" smtClean="0"/>
              <a:t>6. Почему ты ПРОДОЛЖАЕШЬ давить на меня, если я уже сказал(а) «НЕТ»?</a:t>
            </a:r>
          </a:p>
          <a:p>
            <a:pPr marL="550926" indent="-514350">
              <a:buNone/>
            </a:pPr>
            <a:r>
              <a:rPr lang="ru-RU" sz="2000" dirty="0" smtClean="0"/>
              <a:t>7. Наркотики меня не интересуют.</a:t>
            </a:r>
          </a:p>
          <a:p>
            <a:pPr marL="550926" indent="-514350">
              <a:buNone/>
            </a:pPr>
            <a:r>
              <a:rPr lang="ru-RU" sz="2000" dirty="0" smtClean="0"/>
              <a:t>8. Я иду кататься на роликах. Мне это интересней. Пойдём со мной?</a:t>
            </a:r>
          </a:p>
          <a:p>
            <a:pPr marL="550926" indent="-514350">
              <a:buNone/>
            </a:pPr>
            <a:r>
              <a:rPr lang="ru-RU" sz="2000" dirty="0" smtClean="0"/>
              <a:t>9. Если собеседник начинает подтрунивать над отказом, нужно поддержать «шутливую» форму разговора, постараться сделать так, чтобы смеялись над тем, кто предложил наркотики.</a:t>
            </a:r>
          </a:p>
          <a:p>
            <a:pPr marL="550926" indent="-514350">
              <a:buNone/>
            </a:pPr>
            <a:r>
              <a:rPr lang="ru-RU" sz="2000" dirty="0" smtClean="0"/>
              <a:t>10. Если предложения повторяются, нужно предупредить: «Если ты ещё раз предложишь мне наркотики, я перестану с тобой общаться».</a:t>
            </a:r>
          </a:p>
          <a:p>
            <a:pPr marL="550926" indent="-514350">
              <a:buNone/>
            </a:pPr>
            <a:r>
              <a:rPr lang="ru-RU" sz="2000" dirty="0" smtClean="0"/>
              <a:t>11. Если давление будет всё настойчивее, нужно помнить, что всегда можно просто уйти.</a:t>
            </a:r>
          </a:p>
          <a:p>
            <a:pPr marL="550926" indent="-514350">
              <a:buNone/>
            </a:pPr>
            <a:r>
              <a:rPr lang="ru-RU" sz="2000" dirty="0" smtClean="0"/>
              <a:t>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КАК РЕАГИРОВАТЬ, ЕСЛИ ВАШ РЕБЁНОК ПРИЗНАЛСЯ, ЧТО УПОТРЕБЛЯЕТ НАРКОТИКИ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50926" indent="-514350">
              <a:buFont typeface="+mj-lt"/>
              <a:buAutoNum type="arabicPeriod"/>
            </a:pPr>
            <a:r>
              <a:rPr lang="ru-RU" u="sng" dirty="0" smtClean="0"/>
              <a:t>Запомните первое правило</a:t>
            </a:r>
            <a:r>
              <a:rPr lang="ru-RU" dirty="0" smtClean="0"/>
              <a:t> – не кричите, не устраивайте истерик и не ругайтесь. Сделайте паузу, осознайте чувства, которые в данный момент испытываете, выдохните. Будьте спокойны, держите себя в руках, ведь для вашего ребёнка было очень сложно рассказать вам о том, что он принимает наркотики, и он, в свою очередь, ждёт от вас поддержки и помощи, а вовсе не нервного срыва.</a:t>
            </a:r>
            <a:endParaRPr lang="ru-RU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147248" cy="536145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2. Поблагодарите ребёнка за доверие и честность и четко обозначьте свою позицию: я люблю и принимаю тебя, но я не принимаю употребления наркотиков.</a:t>
            </a:r>
          </a:p>
          <a:p>
            <a:pPr>
              <a:buNone/>
            </a:pPr>
            <a:r>
              <a:rPr lang="ru-RU" dirty="0" smtClean="0"/>
              <a:t>3. Постарайтесь узнать, как долго, что именно и в каких количествах ребёнок употребляет, что он получает от употребления, но помните, это не допрос, а беседа, будьте тверды, но внимательны к чувствам ребёнка.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19256" cy="5976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4. После беседы позвоните на телефон горячей линии, опишите ситуацию и выслушайте все рекомендации. Желательно посетить консультацию в информационном центре у специалиста по химической зависимости. Будьте готовы к тому, что ребёнок начнёт преуменьшать проблему и перекладывать вину на других людей… Не играйте с ним в подобные игры! </a:t>
            </a:r>
          </a:p>
          <a:p>
            <a:pPr>
              <a:buNone/>
            </a:pPr>
            <a:r>
              <a:rPr lang="ru-RU" dirty="0" smtClean="0"/>
              <a:t>	Помните – это его ответственность!</a:t>
            </a:r>
          </a:p>
          <a:p>
            <a:pPr>
              <a:buNone/>
            </a:pPr>
            <a:r>
              <a:rPr lang="ru-RU" dirty="0" smtClean="0"/>
              <a:t>5. Пройдите обследование, сдайте кровь.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Спасибо </a:t>
            </a:r>
          </a:p>
          <a:p>
            <a:pPr algn="ctr">
              <a:buNone/>
            </a:pPr>
            <a:r>
              <a:rPr lang="ru-RU" sz="6000" b="1" dirty="0" smtClean="0"/>
              <a:t>за внимание!</a:t>
            </a:r>
            <a:endParaRPr lang="ru-RU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	</a:t>
            </a:r>
            <a:r>
              <a:rPr lang="ru-RU" sz="3600" b="1" dirty="0" smtClean="0">
                <a:solidFill>
                  <a:srgbClr val="FF0000"/>
                </a:solidFill>
              </a:rPr>
              <a:t>Наркомания</a:t>
            </a:r>
            <a:r>
              <a:rPr lang="ru-RU" dirty="0" smtClean="0"/>
              <a:t> – социально опасное психическое заболевание, обусловленное зависимостью от наркотического средства или психотропного вещества.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sz="2800" dirty="0" smtClean="0">
                <a:solidFill>
                  <a:srgbClr val="FF0000"/>
                </a:solidFill>
              </a:rPr>
              <a:t>С понятием </a:t>
            </a:r>
            <a:r>
              <a:rPr lang="ru-RU" sz="2800" dirty="0" smtClean="0"/>
              <a:t>«наркотик»</a:t>
            </a:r>
            <a:r>
              <a:rPr lang="ru-RU" sz="2800" dirty="0" smtClean="0">
                <a:solidFill>
                  <a:srgbClr val="FF0000"/>
                </a:solidFill>
              </a:rPr>
              <a:t>, или </a:t>
            </a:r>
            <a:r>
              <a:rPr lang="ru-RU" sz="2800" dirty="0" smtClean="0"/>
              <a:t>«наркотическое средство»</a:t>
            </a:r>
            <a:r>
              <a:rPr lang="ru-RU" sz="2800" dirty="0" smtClean="0">
                <a:solidFill>
                  <a:srgbClr val="FF0000"/>
                </a:solidFill>
              </a:rPr>
              <a:t>, связано много проблем. </a:t>
            </a:r>
          </a:p>
          <a:p>
            <a:pPr>
              <a:buNone/>
            </a:pPr>
            <a:r>
              <a:rPr lang="ru-RU" dirty="0" smtClean="0"/>
              <a:t>	Главные из них 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медицинская,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социальная,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психологическая,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духовная.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92211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МЕДИЦИНСКАЯ ПРОБЛЕМА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rgbClr val="FF0000"/>
                </a:solidFill>
              </a:rPr>
              <a:t>Наркомания</a:t>
            </a:r>
            <a:r>
              <a:rPr lang="ru-RU" dirty="0" smtClean="0"/>
              <a:t> – </a:t>
            </a:r>
            <a:r>
              <a:rPr lang="ru-RU" sz="2400" dirty="0" smtClean="0"/>
              <a:t>это болезнь, требующая лечения. 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  <a:p>
            <a:pPr>
              <a:buNone/>
            </a:pPr>
            <a:r>
              <a:rPr lang="ru-RU" sz="2400" dirty="0" smtClean="0"/>
              <a:t>	Организм человека привыкает получать токсические вещества; со временем они становятся важной составляющей обмена веществ.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	Лечение этой зависимости необходимо, поскольку она наносит вред не только отдельно взятому человеку, но и всему обществу в целом: употребление </a:t>
            </a:r>
            <a:r>
              <a:rPr lang="ru-RU" sz="2400" dirty="0" err="1" smtClean="0"/>
              <a:t>психоактивных</a:t>
            </a:r>
            <a:r>
              <a:rPr lang="ru-RU" sz="2400" dirty="0" smtClean="0"/>
              <a:t> веществ(</a:t>
            </a:r>
            <a:r>
              <a:rPr lang="ru-RU" sz="2400" dirty="0" smtClean="0">
                <a:solidFill>
                  <a:srgbClr val="FF0000"/>
                </a:solidFill>
              </a:rPr>
              <a:t>ПАВ</a:t>
            </a:r>
            <a:r>
              <a:rPr lang="ru-RU" sz="2400" dirty="0" smtClean="0"/>
              <a:t>) напрямую связано с рядом хронических, в том числе неизлечимых, заболеваний, таких, как СПИД и гепатит.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99412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ПСИХОЛОГИЧЕСКАЯ И ДУХОВНАЯ ПРОБЛЕМЫ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5252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800" dirty="0" smtClean="0"/>
              <a:t>Причиной наркомании часто являются: </a:t>
            </a:r>
          </a:p>
          <a:p>
            <a:pPr>
              <a:buNone/>
            </a:pPr>
            <a:endParaRPr lang="ru-RU" sz="3800" dirty="0" smtClean="0"/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подавленные комплексы человека,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неумение решать проблемы, 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ставить перед собой цели и получать желаемое;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низкая или, наоборот, завышенная самооценка,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неумение справляться со своими чувствами,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нехватка или даже отсутствие веры в себя и Бога, 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душевная пустота,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отсутствие ценностей, 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потеря смысла жизни и др.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69532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СОЦИАЛЬНАЯ ПРОБЛЕМА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800" dirty="0" smtClean="0"/>
              <a:t>Наркомания наносит обществу огромный нравственный и материальный ущерб. У зависимого человека деформируется, а потом и вовсе разрушается прежняя система ценностей. Главной ценностью становится наркотик. Все мысли наркомана подчинены поиску очередной «дозы», ради неё он готов пойти на любые жертвы. </a:t>
            </a:r>
          </a:p>
          <a:p>
            <a:pPr>
              <a:buNone/>
            </a:pPr>
            <a:r>
              <a:rPr lang="ru-RU" sz="2800" dirty="0" smtClean="0"/>
              <a:t>	</a:t>
            </a:r>
            <a:r>
              <a:rPr lang="ru-RU" sz="2800" dirty="0" smtClean="0">
                <a:solidFill>
                  <a:srgbClr val="FF0000"/>
                </a:solidFill>
              </a:rPr>
              <a:t>На сегодняшний день в незаконное потребление наркотиков вовлечено не менее 2,5 млн. россиян, или 1,7% населения страны, 67,3% из них молодые люди до 30 лет.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ОСНОВНЫЕ ПРИЧИНЫ УПОТРЕБЛЕНИЯ НАРКОТИКОВ ПОДРОСТКАМИ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3888432"/>
          </a:xfrm>
        </p:spPr>
        <p:txBody>
          <a:bodyPr>
            <a:normAutofit fontScale="4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4500" dirty="0" smtClean="0"/>
              <a:t>Выражение сопротивления или протеста чего-либо, привлечение внимания учителей, родителей, окружающих к своей персоне;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Желание почувствовать себя старше своих сверстников;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Снятие эмоционального напряжения и чувства неудовлетворённости;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Неосознанное стремление избавиться от плохого настроения;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Противоречие – в качестве «запретного плода»;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Способ «уйти» от проблем;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Приобщение по прямому предложению «друзей или знакомых»;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Желание испытать неизведанное наслаждение, «кайф»;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Мода на употребление;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Несовершенство действующего законодательства, а также отсутствие надлежащего таможенного и пограничного контроля.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0" y="2564904"/>
            <a:ext cx="4644008" cy="18002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rgbClr val="FF0000"/>
                </a:solidFill>
              </a:rPr>
              <a:t>Антинаркотическая</a:t>
            </a:r>
            <a:r>
              <a:rPr lang="ru-RU" sz="2400" b="1" dirty="0" smtClean="0">
                <a:solidFill>
                  <a:srgbClr val="FF0000"/>
                </a:solidFill>
              </a:rPr>
              <a:t> пропаганда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187624" y="4653136"/>
            <a:ext cx="3096344" cy="165618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Групповая и индивидуальная работа с учащимися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572000" y="4725144"/>
            <a:ext cx="2736304" cy="165618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Работа с родителями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004048" y="2564904"/>
            <a:ext cx="3888432" cy="223224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Деятельность педагогического коллектива по предотвращению употребления и распространения </a:t>
            </a:r>
            <a:r>
              <a:rPr lang="ru-RU" b="1" dirty="0" err="1" smtClean="0">
                <a:solidFill>
                  <a:srgbClr val="FF0000"/>
                </a:solidFill>
              </a:rPr>
              <a:t>психоактивных</a:t>
            </a:r>
            <a:r>
              <a:rPr lang="ru-RU" b="1" dirty="0" smtClean="0">
                <a:solidFill>
                  <a:srgbClr val="FF0000"/>
                </a:solidFill>
              </a:rPr>
              <a:t> веществ.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691680" y="404664"/>
            <a:ext cx="5760640" cy="201622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Направления </a:t>
            </a:r>
            <a:r>
              <a:rPr lang="ru-RU" sz="3200" b="1" dirty="0" err="1" smtClean="0">
                <a:solidFill>
                  <a:srgbClr val="FF0000"/>
                </a:solidFill>
              </a:rPr>
              <a:t>профилактическойработы</a:t>
            </a:r>
            <a:r>
              <a:rPr lang="ru-RU" sz="3200" b="1" dirty="0" smtClean="0">
                <a:solidFill>
                  <a:srgbClr val="FF0000"/>
                </a:solidFill>
              </a:rPr>
              <a:t> в школе</a:t>
            </a:r>
            <a:endParaRPr lang="ru-RU" sz="3200" b="1" dirty="0">
              <a:solidFill>
                <a:srgbClr val="FF0000"/>
              </a:solidFill>
            </a:endParaRPr>
          </a:p>
        </p:txBody>
      </p:sp>
      <p:cxnSp>
        <p:nvCxnSpPr>
          <p:cNvPr id="12" name="Прямая со стрелкой 11"/>
          <p:cNvCxnSpPr>
            <a:stCxn id="9" idx="3"/>
            <a:endCxn id="5" idx="0"/>
          </p:cNvCxnSpPr>
          <p:nvPr/>
        </p:nvCxnSpPr>
        <p:spPr>
          <a:xfrm flipH="1">
            <a:off x="2322004" y="2125619"/>
            <a:ext cx="213303" cy="4392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9" idx="5"/>
          </p:cNvCxnSpPr>
          <p:nvPr/>
        </p:nvCxnSpPr>
        <p:spPr>
          <a:xfrm>
            <a:off x="6608693" y="2125619"/>
            <a:ext cx="267563" cy="4392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6" idx="7"/>
          </p:cNvCxnSpPr>
          <p:nvPr/>
        </p:nvCxnSpPr>
        <p:spPr>
          <a:xfrm flipH="1">
            <a:off x="3830519" y="2420888"/>
            <a:ext cx="648694" cy="24747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9" idx="4"/>
          </p:cNvCxnSpPr>
          <p:nvPr/>
        </p:nvCxnSpPr>
        <p:spPr>
          <a:xfrm>
            <a:off x="4572000" y="2420888"/>
            <a:ext cx="936104" cy="2376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Arial Black" pitchFamily="34" charset="0"/>
              </a:rPr>
              <a:t>ЭТО ДОЛЖЕН ЗНАТЬ КАЖДЫЙ РОДИТЕЛЬ!!!</a:t>
            </a:r>
            <a:endParaRPr lang="ru-RU" sz="36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51845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ОСНОВНЫЕ СИМПТОМЫ УПОТРЕБЛЕНИЯ НАРКОТИЧЕСКИХ ВЕЩЕСТВ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СОСТОЯНИЕ ОПЬЯНЕНИЯ, НО СПИРТНЫМ ИЗО РТА НЕ ПАХНЕТ;</a:t>
            </a:r>
          </a:p>
          <a:p>
            <a:pPr>
              <a:buNone/>
            </a:pPr>
            <a:endParaRPr lang="ru-RU" sz="1800" dirty="0" smtClean="0"/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СИСТЕМАТИЧЕСКОЕ НАРУШЕНИЕ КООРДИНАЦИИ ДВИЖЕНИЙ;</a:t>
            </a:r>
          </a:p>
          <a:p>
            <a:pPr>
              <a:buNone/>
            </a:pPr>
            <a:endParaRPr lang="ru-RU" sz="1800" dirty="0" smtClean="0"/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НАРУШЕНИЯ СНА: БЕССОННИЦА ИЛИ НАСТОЛЬКО КРЕПКИЙ СОН, ЧТО НЕ ПРЕДСТАВЛЯЕТСЯ НИКАКОЙ ВОЗМОЖНОСТИ РАЗБУДИТЬ РЕБЕНКА ИЛИ СДЕЛАТЬ ЭТО НАМНОГО ТРУДНЕЕ, ЧЕМ БЫЛО РАНЬШЕ;</a:t>
            </a:r>
          </a:p>
          <a:p>
            <a:pPr>
              <a:buNone/>
            </a:pPr>
            <a:endParaRPr lang="ru-RU" sz="1800" dirty="0" smtClean="0"/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РЕЗКИЕ ПЕРЕМЕНЫ В ХАРАКТЕРЕ, ЧРЕЗМЕРНАЯ ЭМОЦИОНАЛЬНОСТЬ, НЕ ОБУСЛОВЛЕННАЯ РЕАЛЬНОЙ ОБСТАНОВКОЙ. КОЛЕБЛЕТСЯ НАСТРОЕНИЕ: ОТ БЕЗУДЕРЖНОГО ВЕСЕЛЬЯ ДО ДЕПРЕССИИ;</a:t>
            </a:r>
          </a:p>
          <a:p>
            <a:pPr>
              <a:buFont typeface="Wingdings" pitchFamily="2" charset="2"/>
              <a:buChar char="Ø"/>
            </a:pPr>
            <a:endParaRPr lang="ru-RU" sz="1800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ОСНОВНЫЕ СИМПТОМЫ УПОТРЕБЛЕНИЯ НАРКОТИЧЕСКИХ ВЕЩЕСТВ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19256" cy="511256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000" dirty="0" smtClean="0"/>
              <a:t>ЗАМКНУТОСТЬ. РЕБЁНКА ПЕРЕСТАЮТ ИНТЕРЕСОВАТЬ СОБЫТИЯ В СЕМЬЕ, В КЛАССЕ;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РЕБЁНОК ПОТЕРЯЛ СТАРЫХ ДРУЗЕЙ, А С НОВЫМИ НЕ ЗНАКОМИТ;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СОКРЫТИЕ ОТ РОДИТЕЛЕЙ И УЧИТЕЛЕЙ МЕСТ, КОТОРЫЕ ОН ПОСЕЩАЕТ, ТОГО, С КЕМ И ЧЕМ БУДЕТ ЗАНИМАТЬСЯ, И Т. Д.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УВЕЛИЧЕНИЕ КОЛИЧЕСТВА ПРОГУЛОВ В ШКОЛЕ, ПЛОХОЕ ПОВЕДЕНИЕ;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РАЗГОВОР ПО ТЕЛЕФОНУ СВОДИТСЯ К ОТВЕТАМ «ДА», «НЕТ», УПОТРЕБЛЕНИЕ НЕЗНАКОМЫХ СЛОВ;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ПОПЫТКИ ВСЯКИЙ РАЗ УЙТИ ОТ РАЗГОВОРОВ И ВООБЩЕ СКРЫТЬСЯ С ВАШИХ ГЛАЗ, СТРЕМЛЕНИЕ К УЕДИНЕНИЮ;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СТРЕМЛЕНИЕ ВСЕ ЗАКРЫТЬ НА КЛЮЧ: КОМНАТУ, ЯЩИКИ СТОЛА, ШКАТУЛКИ И ПР.;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814</TotalTime>
  <Words>955</Words>
  <Application>Microsoft Office PowerPoint</Application>
  <PresentationFormat>Экран (4:3)</PresentationFormat>
  <Paragraphs>105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Franklin Gothic Book</vt:lpstr>
      <vt:lpstr>Wingdings</vt:lpstr>
      <vt:lpstr>Wingdings 2</vt:lpstr>
      <vt:lpstr>Техническая</vt:lpstr>
      <vt:lpstr>ПРОФИЛАКТИКА  НАРКОМАНИИ</vt:lpstr>
      <vt:lpstr>Презентация PowerPoint</vt:lpstr>
      <vt:lpstr>МЕДИЦИНСКАЯ ПРОБЛЕМА</vt:lpstr>
      <vt:lpstr>ПСИХОЛОГИЧЕСКАЯ И ДУХОВНАЯ ПРОБЛЕМЫ</vt:lpstr>
      <vt:lpstr>СОЦИАЛЬНАЯ ПРОБЛЕМА</vt:lpstr>
      <vt:lpstr>ОСНОВНЫЕ ПРИЧИНЫ УПОТРЕБЛЕНИЯ НАРКОТИКОВ ПОДРОСТКАМИ</vt:lpstr>
      <vt:lpstr>Презентация PowerPoint</vt:lpstr>
      <vt:lpstr>ЭТО ДОЛЖЕН ЗНАТЬ КАЖДЫЙ РОДИТЕЛЬ!!!</vt:lpstr>
      <vt:lpstr>ОСНОВНЫЕ СИМПТОМЫ УПОТРЕБЛЕНИЯ НАРКОТИЧЕСКИХ ВЕЩЕСТВ</vt:lpstr>
      <vt:lpstr>ОСНОВНЫЕ СИМПТОМЫ УПОТРЕБЛЕНИЯ НАРКОТИЧЕСКИХ ВЕЩЕСТВ</vt:lpstr>
      <vt:lpstr>КАК СКАЗАТЬ «НЕТ» НАРКОТИКАМ</vt:lpstr>
      <vt:lpstr>ПРИМЕРЫ ИЛИ СЦЕНАРИИ ОТКАЗА</vt:lpstr>
      <vt:lpstr>ПРИМЕРЫ ИЛИ СЦЕНАРИИ ОТКАЗА</vt:lpstr>
      <vt:lpstr>КАК РЕАГИРОВАТЬ, ЕСЛИ ВАШ РЕБЁНОК ПРИЗНАЛСЯ, ЧТО УПОТРЕБЛЯЕТ НАРКОТИКИ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 НАРКОМАНИИ</dc:title>
  <cp:lastModifiedBy>1</cp:lastModifiedBy>
  <cp:revision>47</cp:revision>
  <dcterms:modified xsi:type="dcterms:W3CDTF">2018-06-07T06:14:58Z</dcterms:modified>
</cp:coreProperties>
</file>