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61" r:id="rId4"/>
    <p:sldId id="262" r:id="rId5"/>
    <p:sldId id="263" r:id="rId6"/>
    <p:sldId id="264" r:id="rId7"/>
    <p:sldId id="265" r:id="rId8"/>
    <p:sldId id="266" r:id="rId9"/>
    <p:sldId id="267" r:id="rId10"/>
    <p:sldId id="257" r:id="rId11"/>
    <p:sldId id="271" r:id="rId12"/>
    <p:sldId id="272" r:id="rId13"/>
    <p:sldId id="273" r:id="rId14"/>
    <p:sldId id="274" r:id="rId15"/>
    <p:sldId id="275" r:id="rId16"/>
    <p:sldId id="276" r:id="rId17"/>
    <p:sldId id="277" r:id="rId18"/>
    <p:sldId id="278" r:id="rId19"/>
    <p:sldId id="279" r:id="rId20"/>
    <p:sldId id="280" r:id="rId21"/>
    <p:sldId id="270"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58"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5026CD-5399-48F9-98CC-88CDC294A61F}" type="datetimeFigureOut">
              <a:rPr lang="ru-RU" smtClean="0"/>
              <a:pPr/>
              <a:t>20.02.2018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F03290-4D38-413A-992F-39A2A926C94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0F03290-4D38-413A-992F-39A2A926C941}"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p>
            <a:endParaRPr lang="ru-RU"/>
          </a:p>
        </p:txBody>
      </p:sp>
      <p:sp>
        <p:nvSpPr>
          <p:cNvPr id="9" name="Номер слайда 8"/>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Дата 2"/>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p>
            <a:endParaRPr lang="ru-RU"/>
          </a:p>
        </p:txBody>
      </p:sp>
      <p:sp>
        <p:nvSpPr>
          <p:cNvPr id="5" name="Номер слайда 4"/>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p>
            <a:endParaRPr lang="ru-RU"/>
          </a:p>
        </p:txBody>
      </p:sp>
      <p:sp>
        <p:nvSpPr>
          <p:cNvPr id="4" name="Номер слайда 3"/>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6356350"/>
            <a:ext cx="2133600" cy="365125"/>
          </a:xfrm>
          <a:prstGeom prst="rect">
            <a:avLst/>
          </a:prstGeom>
        </p:spPr>
        <p:txBody>
          <a:bodyPr/>
          <a:lstStyle/>
          <a:p>
            <a:fld id="{56D7FAD6-8E50-4D41-B02D-AAA6D80E73C8}" type="datetimeFigureOut">
              <a:rPr lang="ru-RU" smtClean="0"/>
              <a:pPr/>
              <a:t>20.02.2018</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a:xfrm>
            <a:off x="6553200" y="6356350"/>
            <a:ext cx="2133600" cy="365125"/>
          </a:xfrm>
          <a:prstGeom prst="rect">
            <a:avLst/>
          </a:prstGeom>
        </p:spPr>
        <p:txBody>
          <a:bodyPr/>
          <a:lstStyle/>
          <a:p>
            <a:fld id="{D009A128-E744-4400-929C-6D8E4AABC85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86" name="Прямоугольник 85"/>
          <p:cNvSpPr/>
          <p:nvPr userDrawn="1"/>
        </p:nvSpPr>
        <p:spPr>
          <a:xfrm>
            <a:off x="714348" y="285728"/>
            <a:ext cx="8215370" cy="6357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userDrawn="1"/>
        </p:nvSpPr>
        <p:spPr>
          <a:xfrm>
            <a:off x="0" y="6642556"/>
            <a:ext cx="1500165" cy="215444"/>
          </a:xfrm>
          <a:prstGeom prst="rect">
            <a:avLst/>
          </a:prstGeom>
        </p:spPr>
        <p:txBody>
          <a:bodyPr wrap="square">
            <a:spAutoFit/>
          </a:bodyPr>
          <a:lstStyle/>
          <a:p>
            <a:pPr algn="ctr"/>
            <a:r>
              <a:rPr lang="ru-RU" sz="800" kern="1200" dirty="0" smtClean="0">
                <a:solidFill>
                  <a:schemeClr val="accent5">
                    <a:lumMod val="40000"/>
                    <a:lumOff val="60000"/>
                  </a:schemeClr>
                </a:solidFill>
                <a:latin typeface="Times New Roman" pitchFamily="18" charset="0"/>
                <a:ea typeface="+mn-ea"/>
                <a:cs typeface="Times New Roman" pitchFamily="18" charset="0"/>
              </a:rPr>
              <a:t>© Фокина Лидия Петровна </a:t>
            </a:r>
            <a:endParaRPr lang="ru-RU" sz="800" kern="1200" dirty="0">
              <a:solidFill>
                <a:schemeClr val="accent5">
                  <a:lumMod val="40000"/>
                  <a:lumOff val="60000"/>
                </a:schemeClr>
              </a:solidFill>
              <a:latin typeface="Times New Roman" pitchFamily="18" charset="0"/>
              <a:ea typeface="+mn-ea"/>
              <a:cs typeface="Times New Roman" pitchFamily="18" charset="0"/>
            </a:endParaRPr>
          </a:p>
        </p:txBody>
      </p:sp>
      <p:grpSp>
        <p:nvGrpSpPr>
          <p:cNvPr id="8" name="Группа 7"/>
          <p:cNvGrpSpPr/>
          <p:nvPr userDrawn="1"/>
        </p:nvGrpSpPr>
        <p:grpSpPr>
          <a:xfrm rot="10800000">
            <a:off x="357158" y="6147194"/>
            <a:ext cx="821538" cy="250033"/>
            <a:chOff x="2714612" y="1428736"/>
            <a:chExt cx="2857520" cy="785818"/>
          </a:xfrm>
        </p:grpSpPr>
        <p:sp>
          <p:nvSpPr>
            <p:cNvPr id="9" name="Овал 8"/>
            <p:cNvSpPr/>
            <p:nvPr/>
          </p:nvSpPr>
          <p:spPr>
            <a:xfrm>
              <a:off x="4786314"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2714612"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a:off x="4929190"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Овал 11"/>
            <p:cNvSpPr/>
            <p:nvPr/>
          </p:nvSpPr>
          <p:spPr>
            <a:xfrm>
              <a:off x="2857488"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кругленный прямоугольник 12"/>
            <p:cNvSpPr/>
            <p:nvPr/>
          </p:nvSpPr>
          <p:spPr>
            <a:xfrm>
              <a:off x="3071802" y="1571612"/>
              <a:ext cx="2143140" cy="500066"/>
            </a:xfrm>
            <a:prstGeom prst="roundRect">
              <a:avLst/>
            </a:prstGeom>
            <a:solidFill>
              <a:schemeClr val="accent5">
                <a:lumMod val="75000"/>
              </a:schemeClr>
            </a:solid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grpSp>
      <p:grpSp>
        <p:nvGrpSpPr>
          <p:cNvPr id="14" name="Группа 13"/>
          <p:cNvGrpSpPr/>
          <p:nvPr userDrawn="1"/>
        </p:nvGrpSpPr>
        <p:grpSpPr>
          <a:xfrm rot="10800000">
            <a:off x="357158" y="5436391"/>
            <a:ext cx="821538" cy="250033"/>
            <a:chOff x="2714612" y="1428736"/>
            <a:chExt cx="2857520" cy="785818"/>
          </a:xfrm>
        </p:grpSpPr>
        <p:sp>
          <p:nvSpPr>
            <p:cNvPr id="15" name="Овал 14"/>
            <p:cNvSpPr/>
            <p:nvPr/>
          </p:nvSpPr>
          <p:spPr>
            <a:xfrm>
              <a:off x="4786314"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Овал 15"/>
            <p:cNvSpPr/>
            <p:nvPr/>
          </p:nvSpPr>
          <p:spPr>
            <a:xfrm>
              <a:off x="2714612"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Овал 16"/>
            <p:cNvSpPr/>
            <p:nvPr/>
          </p:nvSpPr>
          <p:spPr>
            <a:xfrm>
              <a:off x="4929190"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Овал 17"/>
            <p:cNvSpPr/>
            <p:nvPr/>
          </p:nvSpPr>
          <p:spPr>
            <a:xfrm>
              <a:off x="2857488"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кругленный прямоугольник 18"/>
            <p:cNvSpPr/>
            <p:nvPr/>
          </p:nvSpPr>
          <p:spPr>
            <a:xfrm>
              <a:off x="3071802" y="1571612"/>
              <a:ext cx="2143140" cy="500066"/>
            </a:xfrm>
            <a:prstGeom prst="roundRect">
              <a:avLst/>
            </a:prstGeom>
            <a:solidFill>
              <a:schemeClr val="accent5">
                <a:lumMod val="75000"/>
              </a:schemeClr>
            </a:solid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grpSp>
      <p:grpSp>
        <p:nvGrpSpPr>
          <p:cNvPr id="87" name="Группа 86"/>
          <p:cNvGrpSpPr/>
          <p:nvPr userDrawn="1"/>
        </p:nvGrpSpPr>
        <p:grpSpPr>
          <a:xfrm rot="10800000">
            <a:off x="357158" y="4725588"/>
            <a:ext cx="821538" cy="250033"/>
            <a:chOff x="2714612" y="1428736"/>
            <a:chExt cx="2857520" cy="785818"/>
          </a:xfrm>
        </p:grpSpPr>
        <p:sp>
          <p:nvSpPr>
            <p:cNvPr id="88" name="Овал 87"/>
            <p:cNvSpPr/>
            <p:nvPr/>
          </p:nvSpPr>
          <p:spPr>
            <a:xfrm>
              <a:off x="4786314"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9" name="Овал 88"/>
            <p:cNvSpPr/>
            <p:nvPr/>
          </p:nvSpPr>
          <p:spPr>
            <a:xfrm>
              <a:off x="2714612"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0" name="Овал 89"/>
            <p:cNvSpPr/>
            <p:nvPr/>
          </p:nvSpPr>
          <p:spPr>
            <a:xfrm>
              <a:off x="4929190"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1" name="Овал 90"/>
            <p:cNvSpPr/>
            <p:nvPr/>
          </p:nvSpPr>
          <p:spPr>
            <a:xfrm>
              <a:off x="2857488"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2" name="Скругленный прямоугольник 91"/>
            <p:cNvSpPr/>
            <p:nvPr/>
          </p:nvSpPr>
          <p:spPr>
            <a:xfrm>
              <a:off x="3071802" y="1571612"/>
              <a:ext cx="2143140" cy="500066"/>
            </a:xfrm>
            <a:prstGeom prst="roundRect">
              <a:avLst/>
            </a:prstGeom>
            <a:solidFill>
              <a:schemeClr val="accent5">
                <a:lumMod val="75000"/>
              </a:schemeClr>
            </a:solid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grpSp>
      <p:grpSp>
        <p:nvGrpSpPr>
          <p:cNvPr id="93" name="Группа 92"/>
          <p:cNvGrpSpPr/>
          <p:nvPr userDrawn="1"/>
        </p:nvGrpSpPr>
        <p:grpSpPr>
          <a:xfrm rot="10800000">
            <a:off x="357158" y="4014785"/>
            <a:ext cx="821538" cy="250033"/>
            <a:chOff x="2714612" y="1428736"/>
            <a:chExt cx="2857520" cy="785818"/>
          </a:xfrm>
        </p:grpSpPr>
        <p:sp>
          <p:nvSpPr>
            <p:cNvPr id="94" name="Овал 93"/>
            <p:cNvSpPr/>
            <p:nvPr/>
          </p:nvSpPr>
          <p:spPr>
            <a:xfrm>
              <a:off x="4786314"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5" name="Овал 94"/>
            <p:cNvSpPr/>
            <p:nvPr/>
          </p:nvSpPr>
          <p:spPr>
            <a:xfrm>
              <a:off x="2714612"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6" name="Овал 95"/>
            <p:cNvSpPr/>
            <p:nvPr/>
          </p:nvSpPr>
          <p:spPr>
            <a:xfrm>
              <a:off x="4929190"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7" name="Овал 96"/>
            <p:cNvSpPr/>
            <p:nvPr/>
          </p:nvSpPr>
          <p:spPr>
            <a:xfrm>
              <a:off x="2857488"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8" name="Скругленный прямоугольник 97"/>
            <p:cNvSpPr/>
            <p:nvPr/>
          </p:nvSpPr>
          <p:spPr>
            <a:xfrm>
              <a:off x="3071802" y="1571612"/>
              <a:ext cx="2143140" cy="500066"/>
            </a:xfrm>
            <a:prstGeom prst="roundRect">
              <a:avLst/>
            </a:prstGeom>
            <a:solidFill>
              <a:schemeClr val="accent5">
                <a:lumMod val="75000"/>
              </a:schemeClr>
            </a:solid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grpSp>
      <p:grpSp>
        <p:nvGrpSpPr>
          <p:cNvPr id="99" name="Группа 98"/>
          <p:cNvGrpSpPr/>
          <p:nvPr userDrawn="1"/>
        </p:nvGrpSpPr>
        <p:grpSpPr>
          <a:xfrm rot="10800000">
            <a:off x="357158" y="3303982"/>
            <a:ext cx="821538" cy="250033"/>
            <a:chOff x="2714612" y="1428736"/>
            <a:chExt cx="2857520" cy="785818"/>
          </a:xfrm>
        </p:grpSpPr>
        <p:sp>
          <p:nvSpPr>
            <p:cNvPr id="100" name="Овал 99"/>
            <p:cNvSpPr/>
            <p:nvPr/>
          </p:nvSpPr>
          <p:spPr>
            <a:xfrm>
              <a:off x="4786314"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1" name="Овал 100"/>
            <p:cNvSpPr/>
            <p:nvPr/>
          </p:nvSpPr>
          <p:spPr>
            <a:xfrm>
              <a:off x="2714612"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2" name="Овал 101"/>
            <p:cNvSpPr/>
            <p:nvPr/>
          </p:nvSpPr>
          <p:spPr>
            <a:xfrm>
              <a:off x="4929190"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Овал 102"/>
            <p:cNvSpPr/>
            <p:nvPr/>
          </p:nvSpPr>
          <p:spPr>
            <a:xfrm>
              <a:off x="2857488"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Скругленный прямоугольник 103"/>
            <p:cNvSpPr/>
            <p:nvPr/>
          </p:nvSpPr>
          <p:spPr>
            <a:xfrm>
              <a:off x="3071802" y="1571612"/>
              <a:ext cx="2143140" cy="500066"/>
            </a:xfrm>
            <a:prstGeom prst="roundRect">
              <a:avLst/>
            </a:prstGeom>
            <a:solidFill>
              <a:schemeClr val="accent5">
                <a:lumMod val="75000"/>
              </a:schemeClr>
            </a:solid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grpSp>
      <p:grpSp>
        <p:nvGrpSpPr>
          <p:cNvPr id="105" name="Группа 104"/>
          <p:cNvGrpSpPr/>
          <p:nvPr userDrawn="1"/>
        </p:nvGrpSpPr>
        <p:grpSpPr>
          <a:xfrm rot="10800000">
            <a:off x="357158" y="2593179"/>
            <a:ext cx="821538" cy="250033"/>
            <a:chOff x="2714612" y="1428736"/>
            <a:chExt cx="2857520" cy="785818"/>
          </a:xfrm>
        </p:grpSpPr>
        <p:sp>
          <p:nvSpPr>
            <p:cNvPr id="106" name="Овал 105"/>
            <p:cNvSpPr/>
            <p:nvPr/>
          </p:nvSpPr>
          <p:spPr>
            <a:xfrm>
              <a:off x="4786314"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7" name="Овал 106"/>
            <p:cNvSpPr/>
            <p:nvPr/>
          </p:nvSpPr>
          <p:spPr>
            <a:xfrm>
              <a:off x="2714612"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Овал 107"/>
            <p:cNvSpPr/>
            <p:nvPr/>
          </p:nvSpPr>
          <p:spPr>
            <a:xfrm>
              <a:off x="4929190"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9" name="Овал 108"/>
            <p:cNvSpPr/>
            <p:nvPr/>
          </p:nvSpPr>
          <p:spPr>
            <a:xfrm>
              <a:off x="2857488"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0" name="Скругленный прямоугольник 109"/>
            <p:cNvSpPr/>
            <p:nvPr/>
          </p:nvSpPr>
          <p:spPr>
            <a:xfrm>
              <a:off x="3071802" y="1571612"/>
              <a:ext cx="2143140" cy="500066"/>
            </a:xfrm>
            <a:prstGeom prst="roundRect">
              <a:avLst/>
            </a:prstGeom>
            <a:solidFill>
              <a:schemeClr val="accent5">
                <a:lumMod val="75000"/>
              </a:schemeClr>
            </a:solid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grpSp>
      <p:grpSp>
        <p:nvGrpSpPr>
          <p:cNvPr id="111" name="Группа 110"/>
          <p:cNvGrpSpPr/>
          <p:nvPr userDrawn="1"/>
        </p:nvGrpSpPr>
        <p:grpSpPr>
          <a:xfrm rot="10800000">
            <a:off x="357158" y="1882376"/>
            <a:ext cx="821538" cy="250033"/>
            <a:chOff x="2714612" y="1428736"/>
            <a:chExt cx="2857520" cy="785818"/>
          </a:xfrm>
        </p:grpSpPr>
        <p:sp>
          <p:nvSpPr>
            <p:cNvPr id="112" name="Овал 111"/>
            <p:cNvSpPr/>
            <p:nvPr/>
          </p:nvSpPr>
          <p:spPr>
            <a:xfrm>
              <a:off x="4786314"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3" name="Овал 112"/>
            <p:cNvSpPr/>
            <p:nvPr/>
          </p:nvSpPr>
          <p:spPr>
            <a:xfrm>
              <a:off x="2714612"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4" name="Овал 113"/>
            <p:cNvSpPr/>
            <p:nvPr/>
          </p:nvSpPr>
          <p:spPr>
            <a:xfrm>
              <a:off x="4929190"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5" name="Овал 114"/>
            <p:cNvSpPr/>
            <p:nvPr/>
          </p:nvSpPr>
          <p:spPr>
            <a:xfrm>
              <a:off x="2857488"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6" name="Скругленный прямоугольник 115"/>
            <p:cNvSpPr/>
            <p:nvPr/>
          </p:nvSpPr>
          <p:spPr>
            <a:xfrm>
              <a:off x="3071802" y="1571612"/>
              <a:ext cx="2143140" cy="500066"/>
            </a:xfrm>
            <a:prstGeom prst="roundRect">
              <a:avLst/>
            </a:prstGeom>
            <a:solidFill>
              <a:schemeClr val="accent5">
                <a:lumMod val="75000"/>
              </a:schemeClr>
            </a:solid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grpSp>
      <p:grpSp>
        <p:nvGrpSpPr>
          <p:cNvPr id="117" name="Группа 116"/>
          <p:cNvGrpSpPr/>
          <p:nvPr userDrawn="1"/>
        </p:nvGrpSpPr>
        <p:grpSpPr>
          <a:xfrm rot="10800000">
            <a:off x="357158" y="1171573"/>
            <a:ext cx="821538" cy="250033"/>
            <a:chOff x="2714612" y="1428736"/>
            <a:chExt cx="2857520" cy="785818"/>
          </a:xfrm>
        </p:grpSpPr>
        <p:sp>
          <p:nvSpPr>
            <p:cNvPr id="118" name="Овал 117"/>
            <p:cNvSpPr/>
            <p:nvPr/>
          </p:nvSpPr>
          <p:spPr>
            <a:xfrm>
              <a:off x="4786314"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9" name="Овал 118"/>
            <p:cNvSpPr/>
            <p:nvPr/>
          </p:nvSpPr>
          <p:spPr>
            <a:xfrm>
              <a:off x="2714612"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0" name="Овал 119"/>
            <p:cNvSpPr/>
            <p:nvPr/>
          </p:nvSpPr>
          <p:spPr>
            <a:xfrm>
              <a:off x="4929190"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1" name="Овал 120"/>
            <p:cNvSpPr/>
            <p:nvPr/>
          </p:nvSpPr>
          <p:spPr>
            <a:xfrm>
              <a:off x="2857488"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2" name="Скругленный прямоугольник 121"/>
            <p:cNvSpPr/>
            <p:nvPr/>
          </p:nvSpPr>
          <p:spPr>
            <a:xfrm>
              <a:off x="3071802" y="1571612"/>
              <a:ext cx="2143140" cy="500066"/>
            </a:xfrm>
            <a:prstGeom prst="roundRect">
              <a:avLst/>
            </a:prstGeom>
            <a:solidFill>
              <a:schemeClr val="accent5">
                <a:lumMod val="75000"/>
              </a:schemeClr>
            </a:solid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grpSp>
      <p:grpSp>
        <p:nvGrpSpPr>
          <p:cNvPr id="123" name="Группа 122"/>
          <p:cNvGrpSpPr/>
          <p:nvPr userDrawn="1"/>
        </p:nvGrpSpPr>
        <p:grpSpPr>
          <a:xfrm rot="10800000">
            <a:off x="357158" y="460770"/>
            <a:ext cx="821538" cy="250033"/>
            <a:chOff x="2714612" y="1428736"/>
            <a:chExt cx="2857520" cy="785818"/>
          </a:xfrm>
        </p:grpSpPr>
        <p:sp>
          <p:nvSpPr>
            <p:cNvPr id="124" name="Овал 123"/>
            <p:cNvSpPr/>
            <p:nvPr/>
          </p:nvSpPr>
          <p:spPr>
            <a:xfrm>
              <a:off x="4786314"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5" name="Овал 124"/>
            <p:cNvSpPr/>
            <p:nvPr/>
          </p:nvSpPr>
          <p:spPr>
            <a:xfrm>
              <a:off x="2714612" y="1428736"/>
              <a:ext cx="785818" cy="785818"/>
            </a:xfrm>
            <a:prstGeom prst="ellipse">
              <a:avLst/>
            </a:prstGeom>
            <a:solidFill>
              <a:schemeClr val="accent5">
                <a:lumMod val="75000"/>
              </a:schemeClr>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6" name="Овал 125"/>
            <p:cNvSpPr/>
            <p:nvPr/>
          </p:nvSpPr>
          <p:spPr>
            <a:xfrm>
              <a:off x="4929190"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7" name="Овал 126"/>
            <p:cNvSpPr/>
            <p:nvPr/>
          </p:nvSpPr>
          <p:spPr>
            <a:xfrm>
              <a:off x="2857488" y="1571612"/>
              <a:ext cx="500066" cy="500066"/>
            </a:xfrm>
            <a:prstGeom prst="ellipse">
              <a:avLst/>
            </a:prstGeom>
            <a:solidFill>
              <a:schemeClr val="bg1"/>
            </a:solidFill>
            <a:ln>
              <a:solidFill>
                <a:schemeClr val="accent5">
                  <a:lumMod val="75000"/>
                </a:schemeClr>
              </a:solidFill>
            </a:ln>
            <a:effectLst>
              <a:outerShdw blurRad="44450" dist="27940" dir="5400000" algn="ctr">
                <a:srgbClr val="000000">
                  <a:alpha val="32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8" name="Скругленный прямоугольник 127"/>
            <p:cNvSpPr/>
            <p:nvPr/>
          </p:nvSpPr>
          <p:spPr>
            <a:xfrm>
              <a:off x="3071802" y="1571612"/>
              <a:ext cx="2143140" cy="500066"/>
            </a:xfrm>
            <a:prstGeom prst="roundRect">
              <a:avLst/>
            </a:prstGeom>
            <a:solidFill>
              <a:schemeClr val="accent5">
                <a:lumMod val="75000"/>
              </a:schemeClr>
            </a:solidFill>
            <a:ln>
              <a:noFill/>
            </a:ln>
            <a:effectLst>
              <a:outerShdw blurRad="44450" dist="27940" dir="5400000" algn="ctr">
                <a:srgbClr val="000000">
                  <a:alpha val="32000"/>
                </a:srgbClr>
              </a:outerShdw>
              <a:softEdge rad="63500"/>
            </a:effectLst>
            <a:scene3d>
              <a:camera prst="perspectiveFront"/>
              <a:lightRig rig="balanced" dir="t">
                <a:rot lat="0" lon="0" rev="8700000"/>
              </a:lightRig>
            </a:scene3d>
            <a:sp3d>
              <a:bevelT w="190500" h="38100" prst="divot"/>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m/url?q=http://ru.wikipedia.org/wiki/%D0%93%D1%80%D0%B5%D1%87%D0%B5%D1%81%D0%BA%D0%B8%D0%B9_%D1%8F%D0%B7%D1%8B%D0%BA&amp;sa=D&amp;ust=1466198823381000&amp;usg=AFQjCNHcENxA5mwBpfagZMsPndrbENhycQ"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descr="http://ostrdetsad.ucoz.ru/znakomcndj/ruchka.png"/>
          <p:cNvPicPr/>
          <p:nvPr/>
        </p:nvPicPr>
        <p:blipFill>
          <a:blip r:embed="rId2">
            <a:extLst>
              <a:ext uri="{28A0092B-C50C-407E-A947-70E740481C1C}">
                <a14:useLocalDpi xmlns="" xmlns:a14="http://schemas.microsoft.com/office/drawing/2010/main" val="0"/>
              </a:ext>
            </a:extLst>
          </a:blip>
          <a:srcRect/>
          <a:stretch>
            <a:fillRect/>
          </a:stretch>
        </p:blipFill>
        <p:spPr bwMode="auto">
          <a:xfrm rot="21126005">
            <a:off x="7150431" y="4792986"/>
            <a:ext cx="1220787" cy="1220788"/>
          </a:xfrm>
          <a:prstGeom prst="rect">
            <a:avLst/>
          </a:prstGeom>
          <a:noFill/>
          <a:ln>
            <a:noFill/>
          </a:ln>
        </p:spPr>
      </p:pic>
      <p:sp>
        <p:nvSpPr>
          <p:cNvPr id="15" name="Заголовок 14"/>
          <p:cNvSpPr>
            <a:spLocks noGrp="1"/>
          </p:cNvSpPr>
          <p:nvPr>
            <p:ph type="title"/>
          </p:nvPr>
        </p:nvSpPr>
        <p:spPr>
          <a:xfrm>
            <a:off x="914400" y="2214554"/>
            <a:ext cx="8229600" cy="1143000"/>
          </a:xfrm>
        </p:spPr>
        <p:txBody>
          <a:bodyPr/>
          <a:lstStyle/>
          <a:p>
            <a:r>
              <a:rPr lang="ru-RU" sz="10000" dirty="0" smtClean="0">
                <a:cs typeface="Aharoni" pitchFamily="2" charset="-79"/>
              </a:rPr>
              <a:t>Наречие</a:t>
            </a:r>
            <a:endParaRPr lang="ru-RU" sz="10000" dirty="0">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2" descr="https://tse3.mm.bing.net/th?id=OIP.wPzzK0L1KwV45ySRhWqdsQEsEs&amp;pid=15.1&amp;P=0&amp;w=300&amp;h=300"/>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6147"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694097" y="4671706"/>
            <a:ext cx="1955743" cy="195574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9" name="Заголовок 8"/>
          <p:cNvSpPr>
            <a:spLocks noGrp="1"/>
          </p:cNvSpPr>
          <p:nvPr>
            <p:ph type="title"/>
          </p:nvPr>
        </p:nvSpPr>
        <p:spPr>
          <a:xfrm>
            <a:off x="428596" y="571480"/>
            <a:ext cx="8229600" cy="2928950"/>
          </a:xfrm>
        </p:spPr>
        <p:txBody>
          <a:bodyPr/>
          <a:lstStyle/>
          <a:p>
            <a:pPr lvl="0"/>
            <a:r>
              <a:rPr lang="ru-RU" sz="1800" b="1" dirty="0" smtClean="0"/>
              <a:t>Превосходная степень выражается:</a:t>
            </a:r>
            <a:r>
              <a:rPr lang="ru-RU" sz="1800" dirty="0" smtClean="0"/>
              <a:t> </a:t>
            </a:r>
            <a:br>
              <a:rPr lang="ru-RU" sz="1800" dirty="0" smtClean="0"/>
            </a:br>
            <a:r>
              <a:rPr lang="ru-RU" sz="1800" dirty="0" smtClean="0"/>
              <a:t>синтаксически (</a:t>
            </a:r>
            <a:r>
              <a:rPr lang="ru-RU" sz="1800" dirty="0" smtClean="0">
                <a:hlinkClick r:id="rId3"/>
              </a:rPr>
              <a:t>греч.</a:t>
            </a:r>
            <a:r>
              <a:rPr lang="ru-RU" sz="1800" dirty="0" smtClean="0"/>
              <a:t> </a:t>
            </a:r>
            <a:r>
              <a:rPr lang="ru-RU" sz="1800" dirty="0" err="1" smtClean="0"/>
              <a:t>σοφὸς </a:t>
            </a:r>
            <a:r>
              <a:rPr lang="ru-RU" sz="1800" dirty="0" smtClean="0"/>
              <a:t>— </a:t>
            </a:r>
            <a:r>
              <a:rPr lang="ru-RU" sz="1800" dirty="0" err="1" smtClean="0"/>
              <a:t>σοφοτατα</a:t>
            </a:r>
            <a:r>
              <a:rPr lang="ru-RU" sz="1800" dirty="0" smtClean="0"/>
              <a:t>): </a:t>
            </a:r>
            <a:r>
              <a:rPr lang="ru-RU" sz="1800" i="1" dirty="0" smtClean="0"/>
              <a:t>мудро — мудрее всего</a:t>
            </a:r>
            <a:r>
              <a:rPr lang="ru-RU" sz="1800" dirty="0" smtClean="0"/>
              <a:t>; с помощью </a:t>
            </a:r>
            <a:br>
              <a:rPr lang="ru-RU" sz="1800" dirty="0" smtClean="0"/>
            </a:br>
            <a:r>
              <a:rPr lang="ru-RU" sz="1800" dirty="0" smtClean="0"/>
              <a:t>          суффиксов </a:t>
            </a:r>
            <a:r>
              <a:rPr lang="ru-RU" sz="1800" i="1" dirty="0" smtClean="0"/>
              <a:t>-</a:t>
            </a:r>
            <a:r>
              <a:rPr lang="ru-RU" sz="1800" i="1" dirty="0" err="1" smtClean="0"/>
              <a:t>ейш</a:t>
            </a:r>
            <a:r>
              <a:rPr lang="ru-RU" sz="1800" i="1" dirty="0" smtClean="0"/>
              <a:t>-</a:t>
            </a:r>
            <a:r>
              <a:rPr lang="ru-RU" sz="1800" dirty="0" smtClean="0"/>
              <a:t>, </a:t>
            </a:r>
            <a:r>
              <a:rPr lang="ru-RU" sz="1800" i="1" dirty="0" smtClean="0"/>
              <a:t>-</a:t>
            </a:r>
            <a:r>
              <a:rPr lang="ru-RU" sz="1800" i="1" dirty="0" err="1" smtClean="0"/>
              <a:t>айш-</a:t>
            </a:r>
            <a:r>
              <a:rPr lang="ru-RU" sz="1800" dirty="0" err="1" smtClean="0"/>
              <a:t>:</a:t>
            </a:r>
            <a:r>
              <a:rPr lang="ru-RU" sz="1800" i="1" dirty="0" err="1" smtClean="0"/>
              <a:t>покорнейше</a:t>
            </a:r>
            <a:r>
              <a:rPr lang="ru-RU" sz="1800" i="1" dirty="0" smtClean="0"/>
              <a:t> прошу</a:t>
            </a:r>
            <a:r>
              <a:rPr lang="ru-RU" sz="1800" dirty="0" smtClean="0"/>
              <a:t>, </a:t>
            </a:r>
            <a:r>
              <a:rPr lang="ru-RU" sz="1800" i="1" dirty="0" smtClean="0"/>
              <a:t>нижайше кланяюсь</a:t>
            </a:r>
            <a:r>
              <a:rPr lang="ru-RU" sz="1800" dirty="0" smtClean="0"/>
              <a:t>. Очень редко употребляется в современном русском языке;</a:t>
            </a:r>
            <a:br>
              <a:rPr lang="ru-RU" sz="1800" dirty="0" smtClean="0"/>
            </a:br>
            <a:r>
              <a:rPr lang="ru-RU" sz="1800" dirty="0" smtClean="0"/>
              <a:t>аналитически: сочетанием слова наиболее с исходной формой                 наречия: </a:t>
            </a:r>
            <a:r>
              <a:rPr lang="ru-RU" sz="1800" i="1" dirty="0" smtClean="0"/>
              <a:t>наиболее противно</a:t>
            </a:r>
            <a:r>
              <a:rPr lang="ru-RU" sz="1800" dirty="0" smtClean="0"/>
              <a:t>, </a:t>
            </a:r>
            <a:r>
              <a:rPr lang="ru-RU" sz="1800" i="1" dirty="0" smtClean="0"/>
              <a:t>наиболее страшно</a:t>
            </a:r>
            <a:r>
              <a:rPr lang="ru-RU" sz="1800" dirty="0" smtClean="0"/>
              <a:t>, </a:t>
            </a:r>
            <a:r>
              <a:rPr lang="ru-RU" sz="1800" i="1" dirty="0" smtClean="0"/>
              <a:t>наиболее плохо</a:t>
            </a:r>
            <a:r>
              <a:rPr lang="ru-RU" sz="1800" dirty="0" smtClean="0"/>
              <a:t> т. п. Имеет книжный оттенок и употребляется большей частью в научном стиле речи и публицистике;</a:t>
            </a:r>
            <a:br>
              <a:rPr lang="ru-RU" sz="1800" dirty="0" smtClean="0"/>
            </a:br>
            <a:r>
              <a:rPr lang="ru-RU" sz="1800" dirty="0" smtClean="0"/>
              <a:t>сложная форма: сочетанием слов </a:t>
            </a:r>
            <a:r>
              <a:rPr lang="ru-RU" sz="1800" i="1" dirty="0" smtClean="0"/>
              <a:t>всех</a:t>
            </a:r>
            <a:r>
              <a:rPr lang="ru-RU" sz="1800" dirty="0" smtClean="0"/>
              <a:t>, </a:t>
            </a:r>
            <a:r>
              <a:rPr lang="ru-RU" sz="1800" i="1" dirty="0" smtClean="0"/>
              <a:t>всего</a:t>
            </a:r>
            <a:r>
              <a:rPr lang="ru-RU" sz="1800" dirty="0" smtClean="0"/>
              <a:t> с синтетической формой сравнительной степени: </a:t>
            </a:r>
            <a:r>
              <a:rPr lang="ru-RU" sz="1800" i="1" dirty="0" smtClean="0"/>
              <a:t>лучше </a:t>
            </a:r>
            <a:r>
              <a:rPr lang="ru-RU" sz="1800" i="1" dirty="0" err="1" smtClean="0"/>
              <a:t>всех</a:t>
            </a:r>
            <a:r>
              <a:rPr lang="ru-RU" sz="1800" dirty="0" err="1" smtClean="0"/>
              <a:t>,</a:t>
            </a:r>
            <a:r>
              <a:rPr lang="ru-RU" sz="1800" i="1" dirty="0" err="1" smtClean="0"/>
              <a:t>лучше</a:t>
            </a:r>
            <a:r>
              <a:rPr lang="ru-RU" sz="1800" i="1" dirty="0" smtClean="0"/>
              <a:t> всего</a:t>
            </a:r>
            <a:r>
              <a:rPr lang="ru-RU" sz="1800" dirty="0" smtClean="0"/>
              <a:t>, </a:t>
            </a:r>
            <a:r>
              <a:rPr lang="ru-RU" sz="1800" i="1" dirty="0" smtClean="0"/>
              <a:t>больше всего</a:t>
            </a:r>
            <a:r>
              <a:rPr lang="ru-RU" sz="1800" dirty="0" smtClean="0"/>
              <a:t>.</a:t>
            </a:r>
            <a:br>
              <a:rPr lang="ru-RU" sz="1800" dirty="0" smtClean="0"/>
            </a:br>
            <a:r>
              <a:rPr lang="ru-RU" sz="1800" dirty="0" smtClean="0"/>
              <a:t>       Чтобы отличить наречие от прилагательного, нужно установить, от какого слова оно зависит. Если зависит от существительного, это прилагательное (</a:t>
            </a:r>
            <a:r>
              <a:rPr lang="ru-RU" sz="1800" i="1" dirty="0" smtClean="0"/>
              <a:t>класс дружнее</a:t>
            </a:r>
            <a:r>
              <a:rPr lang="ru-RU" sz="1800" dirty="0" smtClean="0"/>
              <a:t>), если от глагола, это наречие </a:t>
            </a:r>
            <a:r>
              <a:rPr lang="ru-RU" sz="1800" i="1" dirty="0" smtClean="0"/>
              <a:t>(запеть дружнее</a:t>
            </a:r>
            <a:r>
              <a:rPr lang="ru-RU" sz="1800" dirty="0" smtClean="0"/>
              <a:t>).</a:t>
            </a:r>
            <a:br>
              <a:rPr lang="ru-RU" sz="1800" dirty="0" smtClean="0"/>
            </a:br>
            <a:endParaRPr lang="ru-RU"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00034" y="2428868"/>
            <a:ext cx="8229600" cy="1143000"/>
          </a:xfrm>
        </p:spPr>
        <p:txBody>
          <a:bodyPr/>
          <a:lstStyle/>
          <a:p>
            <a:endParaRPr lang="ru-RU" sz="1600" dirty="0"/>
          </a:p>
        </p:txBody>
      </p:sp>
      <p:pic>
        <p:nvPicPr>
          <p:cNvPr id="5" name="Рисунок 4" descr="rus41-2"/>
          <p:cNvPicPr/>
          <p:nvPr/>
        </p:nvPicPr>
        <p:blipFill>
          <a:blip r:embed="rId2"/>
          <a:srcRect/>
          <a:stretch>
            <a:fillRect/>
          </a:stretch>
        </p:blipFill>
        <p:spPr bwMode="auto">
          <a:xfrm>
            <a:off x="1142976" y="857232"/>
            <a:ext cx="7572428" cy="51435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14348" y="1000108"/>
            <a:ext cx="8229600" cy="2928950"/>
          </a:xfrm>
        </p:spPr>
        <p:txBody>
          <a:bodyPr/>
          <a:lstStyle/>
          <a:p>
            <a:r>
              <a:rPr lang="ru-RU" sz="3200" b="1" dirty="0" smtClean="0">
                <a:solidFill>
                  <a:srgbClr val="FF0000"/>
                </a:solidFill>
              </a:rPr>
              <a:t>Критерии этапа урока:</a:t>
            </a:r>
            <a:br>
              <a:rPr lang="ru-RU" sz="3200" b="1" dirty="0" smtClean="0">
                <a:solidFill>
                  <a:srgbClr val="FF0000"/>
                </a:solidFill>
              </a:rPr>
            </a:br>
            <a:r>
              <a:rPr lang="ru-RU" sz="3200" b="1" dirty="0" smtClean="0">
                <a:solidFill>
                  <a:srgbClr val="FF0000"/>
                </a:solidFill>
              </a:rPr>
              <a:t>0-1 ошибка- 5 баллов</a:t>
            </a:r>
            <a:br>
              <a:rPr lang="ru-RU" sz="3200" b="1" dirty="0" smtClean="0">
                <a:solidFill>
                  <a:srgbClr val="FF0000"/>
                </a:solidFill>
              </a:rPr>
            </a:br>
            <a:r>
              <a:rPr lang="ru-RU" sz="3200" b="1" dirty="0" smtClean="0">
                <a:solidFill>
                  <a:srgbClr val="FF0000"/>
                </a:solidFill>
              </a:rPr>
              <a:t>2-3 ошибки-4 балла</a:t>
            </a:r>
            <a:br>
              <a:rPr lang="ru-RU" sz="3200" b="1" dirty="0" smtClean="0">
                <a:solidFill>
                  <a:srgbClr val="FF0000"/>
                </a:solidFill>
              </a:rPr>
            </a:br>
            <a:r>
              <a:rPr lang="ru-RU" sz="3200" b="1" dirty="0" smtClean="0">
                <a:solidFill>
                  <a:srgbClr val="FF0000"/>
                </a:solidFill>
              </a:rPr>
              <a:t>4-5 ошибки-3 балла</a:t>
            </a:r>
            <a:br>
              <a:rPr lang="ru-RU" sz="3200" b="1" dirty="0" smtClean="0">
                <a:solidFill>
                  <a:srgbClr val="FF0000"/>
                </a:solidFill>
              </a:rPr>
            </a:br>
            <a:r>
              <a:rPr lang="ru-RU" sz="3200" b="1" dirty="0" smtClean="0">
                <a:solidFill>
                  <a:srgbClr val="FF0000"/>
                </a:solidFill>
              </a:rPr>
              <a:t>Больше 5 ошибок-2 балла</a:t>
            </a:r>
            <a:br>
              <a:rPr lang="ru-RU" sz="3200" b="1" dirty="0" smtClean="0">
                <a:solidFill>
                  <a:srgbClr val="FF0000"/>
                </a:solidFill>
              </a:rPr>
            </a:br>
            <a:endParaRPr lang="ru-RU" sz="3200" b="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857232"/>
            <a:ext cx="8229600" cy="3857644"/>
          </a:xfrm>
        </p:spPr>
        <p:txBody>
          <a:bodyPr/>
          <a:lstStyle/>
          <a:p>
            <a:r>
              <a:rPr lang="ru-RU" sz="2800" dirty="0" smtClean="0">
                <a:solidFill>
                  <a:srgbClr val="FF0000"/>
                </a:solidFill>
              </a:rPr>
              <a:t>«5»: </a:t>
            </a:r>
            <a:r>
              <a:rPr lang="ru-RU" sz="1400" dirty="0" smtClean="0"/>
              <a:t/>
            </a:r>
            <a:br>
              <a:rPr lang="ru-RU" sz="1400" dirty="0" smtClean="0"/>
            </a:br>
            <a:r>
              <a:rPr lang="ru-RU" sz="1400" dirty="0" smtClean="0"/>
              <a:t>Спишите, раскрывая скобки и вставляя пропущенные буквы. Укажите, к какой части речи относятся выделенные слова.</a:t>
            </a:r>
            <a:br>
              <a:rPr lang="ru-RU" sz="1400" dirty="0" smtClean="0"/>
            </a:br>
            <a:r>
              <a:rPr lang="ru-RU" sz="1400" i="1" dirty="0" smtClean="0"/>
              <a:t>Им всегда (н...)когда, (н...)куда пойти, (н...)зачем беспокоиться, (н...)куда не выходить, (н...)где остановиться, (н...)где не задерживаться, (н...)как не мог прийти, (н...)сколько не обидеться, (н...)о чем не спорить, (н...)чуть не огорчиться, (н...) (от)куда ждать помощи, (н...)чему не радоваться.</a:t>
            </a:r>
            <a:r>
              <a:rPr lang="ru-RU" sz="1400" dirty="0" smtClean="0"/>
              <a:t/>
            </a:r>
            <a:br>
              <a:rPr lang="ru-RU" sz="1400" dirty="0" smtClean="0"/>
            </a:br>
            <a:r>
              <a:rPr lang="ru-RU" sz="2000" dirty="0" smtClean="0">
                <a:solidFill>
                  <a:srgbClr val="00B050"/>
                </a:solidFill>
              </a:rPr>
              <a:t>«4»: </a:t>
            </a:r>
            <a:r>
              <a:rPr lang="ru-RU" sz="1400" dirty="0" smtClean="0"/>
              <a:t/>
            </a:r>
            <a:br>
              <a:rPr lang="ru-RU" sz="1400" dirty="0" smtClean="0"/>
            </a:br>
            <a:r>
              <a:rPr lang="ru-RU" sz="1400" dirty="0" smtClean="0"/>
              <a:t> Допишите наречия. Составьте любое </a:t>
            </a:r>
            <a:r>
              <a:rPr lang="ru-RU" sz="1400" dirty="0" err="1" smtClean="0"/>
              <a:t>предложение,используя</a:t>
            </a:r>
            <a:r>
              <a:rPr lang="ru-RU" sz="1400" dirty="0" smtClean="0"/>
              <a:t> наречия</a:t>
            </a:r>
            <a:br>
              <a:rPr lang="ru-RU" sz="1400" dirty="0" smtClean="0"/>
            </a:br>
            <a:r>
              <a:rPr lang="ru-RU" sz="1400" dirty="0" smtClean="0"/>
              <a:t> </a:t>
            </a:r>
            <a:r>
              <a:rPr lang="ru-RU" sz="1400" i="1" dirty="0" err="1" smtClean="0"/>
              <a:t>Запрост</a:t>
            </a:r>
            <a:r>
              <a:rPr lang="ru-RU" sz="1400" i="1" dirty="0" smtClean="0"/>
              <a:t>..., </a:t>
            </a:r>
            <a:r>
              <a:rPr lang="ru-RU" sz="1400" i="1" dirty="0" err="1" smtClean="0"/>
              <a:t>досыт</a:t>
            </a:r>
            <a:r>
              <a:rPr lang="ru-RU" sz="1400" i="1" dirty="0" smtClean="0"/>
              <a:t>..., </a:t>
            </a:r>
            <a:r>
              <a:rPr lang="ru-RU" sz="1400" i="1" dirty="0" err="1" smtClean="0"/>
              <a:t>начист</a:t>
            </a:r>
            <a:r>
              <a:rPr lang="ru-RU" sz="1400" i="1" dirty="0" smtClean="0"/>
              <a:t>..., </a:t>
            </a:r>
            <a:r>
              <a:rPr lang="ru-RU" sz="1400" i="1" dirty="0" err="1" smtClean="0"/>
              <a:t>набел</a:t>
            </a:r>
            <a:r>
              <a:rPr lang="ru-RU" sz="1400" i="1" dirty="0" smtClean="0"/>
              <a:t>..., </a:t>
            </a:r>
            <a:r>
              <a:rPr lang="ru-RU" sz="1400" i="1" dirty="0" err="1" smtClean="0"/>
              <a:t>затемн</a:t>
            </a:r>
            <a:r>
              <a:rPr lang="ru-RU" sz="1400" i="1" dirty="0" smtClean="0"/>
              <a:t>..., </a:t>
            </a:r>
            <a:r>
              <a:rPr lang="ru-RU" sz="1400" i="1" dirty="0" err="1" smtClean="0"/>
              <a:t>насух</a:t>
            </a:r>
            <a:r>
              <a:rPr lang="ru-RU" sz="1400" i="1" dirty="0" smtClean="0"/>
              <a:t>..., </a:t>
            </a:r>
            <a:r>
              <a:rPr lang="ru-RU" sz="1400" i="1" dirty="0" err="1" smtClean="0"/>
              <a:t>искос</a:t>
            </a:r>
            <a:r>
              <a:rPr lang="ru-RU" sz="1400" i="1" dirty="0" smtClean="0"/>
              <a:t>..., </a:t>
            </a:r>
            <a:r>
              <a:rPr lang="ru-RU" sz="1400" i="1" dirty="0" err="1" smtClean="0"/>
              <a:t>надолг</a:t>
            </a:r>
            <a:r>
              <a:rPr lang="ru-RU" sz="1400" i="1" dirty="0" smtClean="0"/>
              <a:t>..., </a:t>
            </a:r>
            <a:r>
              <a:rPr lang="ru-RU" sz="1400" i="1" dirty="0" err="1" smtClean="0"/>
              <a:t>дотемн</a:t>
            </a:r>
            <a:r>
              <a:rPr lang="ru-RU" sz="1400" i="1" dirty="0" smtClean="0"/>
              <a:t>..., </a:t>
            </a:r>
            <a:r>
              <a:rPr lang="ru-RU" sz="1400" i="1" dirty="0" err="1" smtClean="0"/>
              <a:t>намертв</a:t>
            </a:r>
            <a:r>
              <a:rPr lang="ru-RU" sz="1400" i="1" dirty="0" smtClean="0"/>
              <a:t>..., </a:t>
            </a:r>
            <a:r>
              <a:rPr lang="ru-RU" sz="1400" i="1" dirty="0" err="1" smtClean="0"/>
              <a:t>изредк</a:t>
            </a:r>
            <a:r>
              <a:rPr lang="ru-RU" sz="1400" i="1" dirty="0" smtClean="0"/>
              <a:t>..., </a:t>
            </a:r>
            <a:r>
              <a:rPr lang="ru-RU" sz="1400" i="1" dirty="0" err="1" smtClean="0"/>
              <a:t>воедин</a:t>
            </a:r>
            <a:r>
              <a:rPr lang="ru-RU" sz="1400" i="1" dirty="0" smtClean="0"/>
              <a:t>..., </a:t>
            </a:r>
            <a:r>
              <a:rPr lang="ru-RU" sz="1400" i="1" dirty="0" err="1" smtClean="0"/>
              <a:t>сызнов</a:t>
            </a:r>
            <a:r>
              <a:rPr lang="ru-RU" sz="1400" i="1" dirty="0" smtClean="0"/>
              <a:t>..., </a:t>
            </a:r>
            <a:r>
              <a:rPr lang="ru-RU" sz="1400" i="1" dirty="0" err="1" smtClean="0"/>
              <a:t>добел</a:t>
            </a:r>
            <a:r>
              <a:rPr lang="ru-RU" sz="1400" i="1" dirty="0" smtClean="0"/>
              <a:t>..., </a:t>
            </a:r>
            <a:r>
              <a:rPr lang="ru-RU" sz="1400" i="1" dirty="0" err="1" smtClean="0"/>
              <a:t>докрасн</a:t>
            </a:r>
            <a:r>
              <a:rPr lang="ru-RU" sz="1400" i="1" dirty="0" smtClean="0"/>
              <a:t>..., </a:t>
            </a:r>
            <a:r>
              <a:rPr lang="ru-RU" sz="1400" i="1" dirty="0" err="1" smtClean="0"/>
              <a:t>сдур</a:t>
            </a:r>
            <a:r>
              <a:rPr lang="ru-RU" sz="1400" i="1" dirty="0" smtClean="0"/>
              <a:t>..., </a:t>
            </a:r>
            <a:r>
              <a:rPr lang="ru-RU" sz="1400" i="1" dirty="0" err="1" smtClean="0"/>
              <a:t>сгоряч</a:t>
            </a:r>
            <a:r>
              <a:rPr lang="ru-RU" sz="1400" i="1" dirty="0" smtClean="0"/>
              <a:t>..., </a:t>
            </a:r>
            <a:r>
              <a:rPr lang="ru-RU" sz="1400" i="1" dirty="0" err="1" smtClean="0"/>
              <a:t>направ</a:t>
            </a:r>
            <a:r>
              <a:rPr lang="ru-RU" sz="1400" i="1" dirty="0" smtClean="0"/>
              <a:t>..., </a:t>
            </a:r>
            <a:r>
              <a:rPr lang="ru-RU" sz="1400" i="1" dirty="0" err="1" smtClean="0"/>
              <a:t>слев</a:t>
            </a:r>
            <a:r>
              <a:rPr lang="ru-RU" sz="1400" i="1" dirty="0" smtClean="0"/>
              <a:t>... </a:t>
            </a:r>
            <a:br>
              <a:rPr lang="ru-RU" sz="1400" i="1" dirty="0" smtClean="0"/>
            </a:br>
            <a:r>
              <a:rPr lang="ru-RU" sz="1400" dirty="0" smtClean="0"/>
              <a:t/>
            </a:r>
            <a:br>
              <a:rPr lang="ru-RU" sz="1400" dirty="0" smtClean="0"/>
            </a:br>
            <a:r>
              <a:rPr lang="ru-RU" sz="1400" dirty="0" smtClean="0"/>
              <a:t>   </a:t>
            </a:r>
            <a:br>
              <a:rPr lang="ru-RU" sz="1400" dirty="0" smtClean="0"/>
            </a:br>
            <a:r>
              <a:rPr lang="ru-RU" sz="1400" dirty="0" smtClean="0">
                <a:solidFill>
                  <a:schemeClr val="tx2">
                    <a:lumMod val="60000"/>
                    <a:lumOff val="40000"/>
                  </a:schemeClr>
                </a:solidFill>
              </a:rPr>
              <a:t>«3»: </a:t>
            </a:r>
            <a:r>
              <a:rPr lang="ru-RU" sz="1400" dirty="0" smtClean="0"/>
              <a:t/>
            </a:r>
            <a:br>
              <a:rPr lang="ru-RU" sz="1400" dirty="0" smtClean="0"/>
            </a:br>
            <a:r>
              <a:rPr lang="ru-RU" sz="1400" i="1" dirty="0" smtClean="0"/>
              <a:t>Шагнуть </a:t>
            </a:r>
            <a:r>
              <a:rPr lang="ru-RU" sz="1400" i="1" dirty="0" err="1" smtClean="0"/>
              <a:t>влев</a:t>
            </a:r>
            <a:r>
              <a:rPr lang="ru-RU" sz="1400" i="1" dirty="0" smtClean="0"/>
              <a:t>..., справ... обгоняет грузовик, уйти </a:t>
            </a:r>
            <a:r>
              <a:rPr lang="ru-RU" sz="1400" i="1" dirty="0" err="1" smtClean="0"/>
              <a:t>засветл</a:t>
            </a:r>
            <a:r>
              <a:rPr lang="ru-RU" sz="1400" i="1" dirty="0" smtClean="0"/>
              <a:t>..., </a:t>
            </a:r>
            <a:r>
              <a:rPr lang="ru-RU" sz="1400" i="1" dirty="0" err="1" smtClean="0"/>
              <a:t>задолг</a:t>
            </a:r>
            <a:r>
              <a:rPr lang="ru-RU" sz="1400" i="1" dirty="0" smtClean="0"/>
              <a:t>... до приказа, </a:t>
            </a:r>
            <a:r>
              <a:rPr lang="ru-RU" sz="1400" dirty="0" smtClean="0"/>
              <a:t/>
            </a:r>
            <a:br>
              <a:rPr lang="ru-RU" sz="1400" dirty="0" smtClean="0"/>
            </a:br>
            <a:r>
              <a:rPr lang="ru-RU" sz="1400" i="1" dirty="0" smtClean="0"/>
              <a:t>добраться </a:t>
            </a:r>
            <a:r>
              <a:rPr lang="ru-RU" sz="1400" i="1" dirty="0" err="1" smtClean="0"/>
              <a:t>затемн</a:t>
            </a:r>
            <a:r>
              <a:rPr lang="ru-RU" sz="1400" i="1" dirty="0" smtClean="0"/>
              <a:t>..., вытереть </a:t>
            </a:r>
            <a:r>
              <a:rPr lang="ru-RU" sz="1400" i="1" dirty="0" err="1" smtClean="0"/>
              <a:t>досух</a:t>
            </a:r>
            <a:r>
              <a:rPr lang="ru-RU" sz="1400" i="1" dirty="0" smtClean="0"/>
              <a:t>..., </a:t>
            </a:r>
            <a:r>
              <a:rPr lang="ru-RU" sz="1400" i="1" dirty="0" err="1" smtClean="0"/>
              <a:t>изредк</a:t>
            </a:r>
            <a:r>
              <a:rPr lang="ru-RU" sz="1400" i="1" dirty="0" smtClean="0"/>
              <a:t>... интересоваться, начать </a:t>
            </a:r>
            <a:r>
              <a:rPr lang="ru-RU" sz="1400" i="1" dirty="0" err="1" smtClean="0"/>
              <a:t>занов</a:t>
            </a:r>
            <a:r>
              <a:rPr lang="ru-RU" sz="1400" i="1" dirty="0" smtClean="0"/>
              <a:t>..., </a:t>
            </a:r>
            <a:r>
              <a:rPr lang="ru-RU" sz="1400" dirty="0" smtClean="0"/>
              <a:t/>
            </a:r>
            <a:br>
              <a:rPr lang="ru-RU" sz="1400" dirty="0" smtClean="0"/>
            </a:br>
            <a:r>
              <a:rPr lang="ru-RU" sz="1400" i="1" dirty="0" smtClean="0"/>
              <a:t>засидеться </a:t>
            </a:r>
            <a:r>
              <a:rPr lang="ru-RU" sz="1400" i="1" dirty="0" err="1" smtClean="0"/>
              <a:t>допоздн</a:t>
            </a:r>
            <a:r>
              <a:rPr lang="ru-RU" sz="1400" i="1" dirty="0" smtClean="0"/>
              <a:t>..., вылизать </a:t>
            </a:r>
            <a:r>
              <a:rPr lang="ru-RU" sz="1400" i="1" dirty="0" err="1" smtClean="0"/>
              <a:t>дочист</a:t>
            </a:r>
            <a:r>
              <a:rPr lang="ru-RU" sz="1400" i="1" dirty="0" smtClean="0"/>
              <a:t>..., </a:t>
            </a:r>
            <a:r>
              <a:rPr lang="ru-RU" sz="1400" i="1" dirty="0" err="1" smtClean="0"/>
              <a:t>наскор</a:t>
            </a:r>
            <a:r>
              <a:rPr lang="ru-RU" sz="1400" i="1" dirty="0" smtClean="0"/>
              <a:t>... перекусить, </a:t>
            </a:r>
            <a:r>
              <a:rPr lang="ru-RU" sz="1400" i="1" dirty="0" err="1" smtClean="0"/>
              <a:t>надолг</a:t>
            </a:r>
            <a:r>
              <a:rPr lang="ru-RU" sz="1400" i="1" dirty="0" smtClean="0"/>
              <a:t>... запомнить</a:t>
            </a:r>
            <a:endParaRPr lang="ru-RU"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928670"/>
            <a:ext cx="8229600" cy="5786478"/>
          </a:xfrm>
        </p:spPr>
        <p:txBody>
          <a:bodyPr/>
          <a:lstStyle/>
          <a:p>
            <a:pPr algn="l"/>
            <a:r>
              <a:rPr lang="ru-RU" sz="1800" b="1" dirty="0" smtClean="0"/>
              <a:t>5»</a:t>
            </a:r>
            <a:r>
              <a:rPr lang="ru-RU" sz="1800" dirty="0" smtClean="0"/>
              <a:t>: Спишите, раскрывая скобки и вставляя пропущенные буквы. Укажите, к какой части речи относятся выделенные слова.</a:t>
            </a:r>
            <a:br>
              <a:rPr lang="ru-RU" sz="1800" dirty="0" smtClean="0"/>
            </a:br>
            <a:r>
              <a:rPr lang="ru-RU" sz="1800" i="1" dirty="0" smtClean="0"/>
              <a:t>Им всегда </a:t>
            </a:r>
            <a:r>
              <a:rPr lang="ru-RU" sz="1800" i="1" dirty="0" err="1" smtClean="0"/>
              <a:t>нЕ.когда</a:t>
            </a:r>
            <a:r>
              <a:rPr lang="ru-RU" sz="1800" i="1" dirty="0" smtClean="0"/>
              <a:t>, </a:t>
            </a:r>
            <a:r>
              <a:rPr lang="ru-RU" sz="1800" i="1" dirty="0" err="1" smtClean="0"/>
              <a:t>нЕкуда</a:t>
            </a:r>
            <a:r>
              <a:rPr lang="ru-RU" sz="1800" i="1" dirty="0" smtClean="0"/>
              <a:t> пойти, </a:t>
            </a:r>
            <a:r>
              <a:rPr lang="ru-RU" sz="1800" i="1" dirty="0" err="1" smtClean="0"/>
              <a:t>нЕзачем</a:t>
            </a:r>
            <a:r>
              <a:rPr lang="ru-RU" sz="1800" i="1" dirty="0" smtClean="0"/>
              <a:t> беспокоиться, </a:t>
            </a:r>
            <a:r>
              <a:rPr lang="ru-RU" sz="1800" i="1" dirty="0" err="1" smtClean="0"/>
              <a:t>н.Икуда</a:t>
            </a:r>
            <a:r>
              <a:rPr lang="ru-RU" sz="1800" i="1" dirty="0" smtClean="0"/>
              <a:t> не выходить, </a:t>
            </a:r>
            <a:r>
              <a:rPr lang="ru-RU" sz="1800" i="1" dirty="0" err="1" smtClean="0"/>
              <a:t>нЕгде</a:t>
            </a:r>
            <a:r>
              <a:rPr lang="ru-RU" sz="1800" i="1" dirty="0" smtClean="0"/>
              <a:t> остановиться, </a:t>
            </a:r>
            <a:r>
              <a:rPr lang="ru-RU" sz="1800" i="1" dirty="0" err="1" smtClean="0"/>
              <a:t>нИгде</a:t>
            </a:r>
            <a:r>
              <a:rPr lang="ru-RU" sz="1800" i="1" dirty="0" smtClean="0"/>
              <a:t> не задерживаться, </a:t>
            </a:r>
            <a:r>
              <a:rPr lang="ru-RU" sz="1800" i="1" dirty="0" err="1" smtClean="0"/>
              <a:t>нИкак</a:t>
            </a:r>
            <a:r>
              <a:rPr lang="ru-RU" sz="1800" i="1" dirty="0" smtClean="0"/>
              <a:t> не мог прийти, </a:t>
            </a:r>
            <a:r>
              <a:rPr lang="ru-RU" sz="1800" i="1" dirty="0" err="1" smtClean="0"/>
              <a:t>н.Исколько</a:t>
            </a:r>
            <a:r>
              <a:rPr lang="ru-RU" sz="1800" i="1" dirty="0" smtClean="0"/>
              <a:t> не обидеться, ни  о чем не спорить, </a:t>
            </a:r>
            <a:r>
              <a:rPr lang="ru-RU" sz="1800" i="1" dirty="0" err="1" smtClean="0"/>
              <a:t>нИчуть</a:t>
            </a:r>
            <a:r>
              <a:rPr lang="ru-RU" sz="1800" i="1" dirty="0" smtClean="0"/>
              <a:t> не огорчиться, </a:t>
            </a:r>
            <a:r>
              <a:rPr lang="ru-RU" sz="1800" i="1" dirty="0" err="1" smtClean="0"/>
              <a:t>нЕ</a:t>
            </a:r>
            <a:r>
              <a:rPr lang="ru-RU" sz="1800" i="1" dirty="0" smtClean="0"/>
              <a:t>  откуда ждать помощи,  </a:t>
            </a:r>
            <a:r>
              <a:rPr lang="ru-RU" sz="1800" i="1" dirty="0" err="1" smtClean="0"/>
              <a:t>нИчему</a:t>
            </a:r>
            <a:r>
              <a:rPr lang="ru-RU" sz="1800" i="1" dirty="0" smtClean="0"/>
              <a:t> не радоваться.</a:t>
            </a:r>
            <a:r>
              <a:rPr lang="ru-RU" sz="1800" dirty="0" smtClean="0"/>
              <a:t/>
            </a:r>
            <a:br>
              <a:rPr lang="ru-RU" sz="1800" dirty="0" smtClean="0"/>
            </a:br>
            <a:r>
              <a:rPr lang="ru-RU" sz="1800" b="1" dirty="0" smtClean="0"/>
              <a:t>-«4»</a:t>
            </a:r>
            <a:r>
              <a:rPr lang="ru-RU" sz="1800" dirty="0" smtClean="0"/>
              <a:t>:  Допишите наречия.</a:t>
            </a:r>
            <a:br>
              <a:rPr lang="ru-RU" sz="1800" dirty="0" smtClean="0"/>
            </a:br>
            <a:r>
              <a:rPr lang="ru-RU" sz="1800" i="1" dirty="0" err="1" smtClean="0"/>
              <a:t>ЗапростО</a:t>
            </a:r>
            <a:r>
              <a:rPr lang="ru-RU" sz="1800" i="1" dirty="0" smtClean="0"/>
              <a:t>., </a:t>
            </a:r>
            <a:r>
              <a:rPr lang="ru-RU" sz="1800" i="1" dirty="0" err="1" smtClean="0"/>
              <a:t>досытА</a:t>
            </a:r>
            <a:r>
              <a:rPr lang="ru-RU" sz="1800" i="1" dirty="0" smtClean="0"/>
              <a:t>., </a:t>
            </a:r>
            <a:r>
              <a:rPr lang="ru-RU" sz="1800" i="1" dirty="0" err="1" smtClean="0"/>
              <a:t>начистО</a:t>
            </a:r>
            <a:r>
              <a:rPr lang="ru-RU" sz="1800" i="1" dirty="0" smtClean="0"/>
              <a:t>, </a:t>
            </a:r>
            <a:r>
              <a:rPr lang="ru-RU" sz="1800" i="1" dirty="0" err="1" smtClean="0"/>
              <a:t>набелО</a:t>
            </a:r>
            <a:r>
              <a:rPr lang="ru-RU" sz="1800" i="1" dirty="0" smtClean="0"/>
              <a:t>., </a:t>
            </a:r>
            <a:r>
              <a:rPr lang="ru-RU" sz="1800" i="1" dirty="0" err="1" smtClean="0"/>
              <a:t>затемнО</a:t>
            </a:r>
            <a:r>
              <a:rPr lang="ru-RU" sz="1800" i="1" dirty="0" smtClean="0"/>
              <a:t>, </a:t>
            </a:r>
            <a:r>
              <a:rPr lang="ru-RU" sz="1800" i="1" dirty="0" err="1" smtClean="0"/>
              <a:t>насухО</a:t>
            </a:r>
            <a:r>
              <a:rPr lang="ru-RU" sz="1800" i="1" dirty="0" smtClean="0"/>
              <a:t>, </a:t>
            </a:r>
            <a:r>
              <a:rPr lang="ru-RU" sz="1800" i="1" dirty="0" err="1" smtClean="0"/>
              <a:t>искосА</a:t>
            </a:r>
            <a:r>
              <a:rPr lang="ru-RU" sz="1800" i="1" dirty="0" smtClean="0"/>
              <a:t>, </a:t>
            </a:r>
            <a:r>
              <a:rPr lang="ru-RU" sz="1800" i="1" dirty="0" err="1" smtClean="0"/>
              <a:t>надолгО</a:t>
            </a:r>
            <a:r>
              <a:rPr lang="ru-RU" sz="1800" i="1" dirty="0" smtClean="0"/>
              <a:t>., </a:t>
            </a:r>
            <a:r>
              <a:rPr lang="ru-RU" sz="1800" i="1" dirty="0" err="1" smtClean="0"/>
              <a:t>дотемнА</a:t>
            </a:r>
            <a:r>
              <a:rPr lang="ru-RU" sz="1800" i="1" dirty="0" smtClean="0"/>
              <a:t>, </a:t>
            </a:r>
            <a:r>
              <a:rPr lang="ru-RU" sz="1800" i="1" dirty="0" err="1" smtClean="0"/>
              <a:t>намертв...О</a:t>
            </a:r>
            <a:r>
              <a:rPr lang="ru-RU" sz="1800" i="1" dirty="0" smtClean="0"/>
              <a:t>, </a:t>
            </a:r>
            <a:r>
              <a:rPr lang="ru-RU" sz="1800" i="1" dirty="0" err="1" smtClean="0"/>
              <a:t>изредкА</a:t>
            </a:r>
            <a:r>
              <a:rPr lang="ru-RU" sz="1800" i="1" dirty="0" smtClean="0"/>
              <a:t>, </a:t>
            </a:r>
            <a:r>
              <a:rPr lang="ru-RU" sz="1800" i="1" dirty="0" err="1" smtClean="0"/>
              <a:t>воединО</a:t>
            </a:r>
            <a:r>
              <a:rPr lang="ru-RU" sz="1800" i="1" dirty="0" smtClean="0"/>
              <a:t>., </a:t>
            </a:r>
            <a:r>
              <a:rPr lang="ru-RU" sz="1800" i="1" dirty="0" err="1" smtClean="0"/>
              <a:t>сызновА</a:t>
            </a:r>
            <a:r>
              <a:rPr lang="ru-RU" sz="1800" i="1" dirty="0" smtClean="0"/>
              <a:t>., </a:t>
            </a:r>
            <a:r>
              <a:rPr lang="ru-RU" sz="1800" i="1" dirty="0" err="1" smtClean="0"/>
              <a:t>добелА</a:t>
            </a:r>
            <a:r>
              <a:rPr lang="ru-RU" sz="1800" i="1" dirty="0" smtClean="0"/>
              <a:t>, </a:t>
            </a:r>
            <a:r>
              <a:rPr lang="ru-RU" sz="1800" i="1" dirty="0" err="1" smtClean="0"/>
              <a:t>докраснА</a:t>
            </a:r>
            <a:r>
              <a:rPr lang="ru-RU" sz="1800" i="1" dirty="0" smtClean="0"/>
              <a:t>, </a:t>
            </a:r>
            <a:r>
              <a:rPr lang="ru-RU" sz="1800" i="1" dirty="0" err="1" smtClean="0"/>
              <a:t>сдурА</a:t>
            </a:r>
            <a:r>
              <a:rPr lang="ru-RU" sz="1800" i="1" dirty="0" smtClean="0"/>
              <a:t>, </a:t>
            </a:r>
            <a:r>
              <a:rPr lang="ru-RU" sz="1800" i="1" dirty="0" err="1" smtClean="0"/>
              <a:t>сгорячА</a:t>
            </a:r>
            <a:r>
              <a:rPr lang="ru-RU" sz="1800" i="1" dirty="0" smtClean="0"/>
              <a:t>., </a:t>
            </a:r>
            <a:r>
              <a:rPr lang="ru-RU" sz="1800" i="1" dirty="0" err="1" smtClean="0"/>
              <a:t>направО,слевА</a:t>
            </a:r>
            <a:r>
              <a:rPr lang="ru-RU" sz="1800" i="1" dirty="0" smtClean="0"/>
              <a:t>. </a:t>
            </a:r>
            <a:r>
              <a:rPr lang="ru-RU" sz="1800" dirty="0" smtClean="0"/>
              <a:t/>
            </a:r>
            <a:br>
              <a:rPr lang="ru-RU" sz="1800" dirty="0" smtClean="0"/>
            </a:br>
            <a:r>
              <a:rPr lang="ru-RU" sz="1800" b="1" dirty="0" smtClean="0"/>
              <a:t>-«3»: </a:t>
            </a:r>
            <a:r>
              <a:rPr lang="ru-RU" sz="1800" i="1" dirty="0" smtClean="0"/>
              <a:t>Шагнуть </a:t>
            </a:r>
            <a:r>
              <a:rPr lang="ru-RU" sz="1800" i="1" dirty="0" err="1" smtClean="0"/>
              <a:t>влевО</a:t>
            </a:r>
            <a:r>
              <a:rPr lang="ru-RU" sz="1800" i="1" dirty="0" smtClean="0"/>
              <a:t>, </a:t>
            </a:r>
            <a:r>
              <a:rPr lang="ru-RU" sz="1800" i="1" dirty="0" err="1" smtClean="0"/>
              <a:t>справА</a:t>
            </a:r>
            <a:r>
              <a:rPr lang="ru-RU" sz="1800" i="1" dirty="0" smtClean="0"/>
              <a:t> обгоняет грузовик, уйти </a:t>
            </a:r>
            <a:r>
              <a:rPr lang="ru-RU" sz="1800" i="1" dirty="0" err="1" smtClean="0"/>
              <a:t>засветлО</a:t>
            </a:r>
            <a:r>
              <a:rPr lang="ru-RU" sz="1800" i="1" dirty="0" smtClean="0"/>
              <a:t>., </a:t>
            </a:r>
            <a:r>
              <a:rPr lang="ru-RU" sz="1800" i="1" dirty="0" err="1" smtClean="0"/>
              <a:t>задолгО</a:t>
            </a:r>
            <a:r>
              <a:rPr lang="ru-RU" sz="1800" i="1" dirty="0" smtClean="0"/>
              <a:t>. до приказа, добраться </a:t>
            </a:r>
            <a:r>
              <a:rPr lang="ru-RU" sz="1800" i="1" dirty="0" err="1" smtClean="0"/>
              <a:t>затемнО</a:t>
            </a:r>
            <a:r>
              <a:rPr lang="ru-RU" sz="1800" i="1" dirty="0" smtClean="0"/>
              <a:t>., вытереть </a:t>
            </a:r>
            <a:r>
              <a:rPr lang="ru-RU" sz="1800" i="1" dirty="0" err="1" smtClean="0"/>
              <a:t>досух.А</a:t>
            </a:r>
            <a:r>
              <a:rPr lang="ru-RU" sz="1800" i="1" dirty="0" smtClean="0"/>
              <a:t>, </a:t>
            </a:r>
            <a:r>
              <a:rPr lang="ru-RU" sz="1800" i="1" dirty="0" err="1" smtClean="0"/>
              <a:t>изредкА</a:t>
            </a:r>
            <a:r>
              <a:rPr lang="ru-RU" sz="1800" i="1" dirty="0" smtClean="0"/>
              <a:t> интересоваться, начать </a:t>
            </a:r>
            <a:r>
              <a:rPr lang="ru-RU" sz="1800" i="1" dirty="0" err="1" smtClean="0"/>
              <a:t>зановА</a:t>
            </a:r>
            <a:r>
              <a:rPr lang="ru-RU" sz="1800" i="1" dirty="0" smtClean="0"/>
              <a:t>, засидеться </a:t>
            </a:r>
            <a:r>
              <a:rPr lang="ru-RU" sz="1800" i="1" dirty="0" err="1" smtClean="0"/>
              <a:t>допозднА</a:t>
            </a:r>
            <a:r>
              <a:rPr lang="ru-RU" sz="1800" i="1" dirty="0" smtClean="0"/>
              <a:t>., вылизать </a:t>
            </a:r>
            <a:r>
              <a:rPr lang="ru-RU" sz="1800" i="1" dirty="0" err="1" smtClean="0"/>
              <a:t>дочистА</a:t>
            </a:r>
            <a:r>
              <a:rPr lang="ru-RU" sz="1800" i="1" dirty="0" smtClean="0"/>
              <a:t>., </a:t>
            </a:r>
            <a:r>
              <a:rPr lang="ru-RU" sz="1800" i="1" dirty="0" err="1" smtClean="0"/>
              <a:t>наскорО</a:t>
            </a:r>
            <a:r>
              <a:rPr lang="ru-RU" sz="1800" i="1" dirty="0" smtClean="0"/>
              <a:t>  перекусить, </a:t>
            </a:r>
            <a:r>
              <a:rPr lang="ru-RU" sz="1800" i="1" dirty="0" err="1" smtClean="0"/>
              <a:t>надолгО</a:t>
            </a:r>
            <a:r>
              <a:rPr lang="ru-RU" sz="1800" i="1" dirty="0" smtClean="0"/>
              <a:t> запомнить</a:t>
            </a:r>
            <a:r>
              <a:rPr lang="ru-RU" sz="1400" dirty="0" smtClean="0"/>
              <a:t/>
            </a:r>
            <a:br>
              <a:rPr lang="ru-RU" sz="1400" dirty="0" smtClean="0"/>
            </a:br>
            <a:r>
              <a:rPr lang="ru-RU" sz="1400" b="1" dirty="0" smtClean="0"/>
              <a:t> </a:t>
            </a:r>
            <a:r>
              <a:rPr lang="ru-RU" sz="1400" dirty="0" smtClean="0"/>
              <a:t/>
            </a:r>
            <a:br>
              <a:rPr lang="ru-RU" sz="1400" dirty="0" smtClean="0"/>
            </a:br>
            <a:endParaRPr lang="ru-RU"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868742"/>
          </a:xfrm>
        </p:spPr>
        <p:txBody>
          <a:bodyPr/>
          <a:lstStyle/>
          <a:p>
            <a:r>
              <a:rPr lang="ru-RU" b="1" dirty="0" smtClean="0">
                <a:solidFill>
                  <a:srgbClr val="FF0000"/>
                </a:solidFill>
              </a:rPr>
              <a:t>Критерии этапа урока:</a:t>
            </a:r>
            <a:br>
              <a:rPr lang="ru-RU" b="1" dirty="0" smtClean="0">
                <a:solidFill>
                  <a:srgbClr val="FF0000"/>
                </a:solidFill>
              </a:rPr>
            </a:br>
            <a:r>
              <a:rPr lang="ru-RU" b="1" dirty="0" smtClean="0">
                <a:solidFill>
                  <a:srgbClr val="FF0000"/>
                </a:solidFill>
              </a:rPr>
              <a:t>0-1 ошибка- 5 баллов</a:t>
            </a:r>
            <a:br>
              <a:rPr lang="ru-RU" b="1" dirty="0" smtClean="0">
                <a:solidFill>
                  <a:srgbClr val="FF0000"/>
                </a:solidFill>
              </a:rPr>
            </a:br>
            <a:r>
              <a:rPr lang="ru-RU" b="1" dirty="0" smtClean="0">
                <a:solidFill>
                  <a:srgbClr val="FF0000"/>
                </a:solidFill>
              </a:rPr>
              <a:t>2-3 ошибки-4 балла</a:t>
            </a:r>
            <a:br>
              <a:rPr lang="ru-RU" b="1" dirty="0" smtClean="0">
                <a:solidFill>
                  <a:srgbClr val="FF0000"/>
                </a:solidFill>
              </a:rPr>
            </a:br>
            <a:r>
              <a:rPr lang="ru-RU" b="1" dirty="0" smtClean="0">
                <a:solidFill>
                  <a:srgbClr val="FF0000"/>
                </a:solidFill>
              </a:rPr>
              <a:t>4-5 ошибки-3 балла</a:t>
            </a:r>
            <a:br>
              <a:rPr lang="ru-RU" b="1" dirty="0" smtClean="0">
                <a:solidFill>
                  <a:srgbClr val="FF0000"/>
                </a:solidFill>
              </a:rPr>
            </a:br>
            <a:r>
              <a:rPr lang="ru-RU" b="1" dirty="0" smtClean="0">
                <a:solidFill>
                  <a:srgbClr val="FF0000"/>
                </a:solidFill>
              </a:rPr>
              <a:t>Больше 5 ошибок-2 балла</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368940"/>
          </a:xfrm>
        </p:spPr>
        <p:txBody>
          <a:bodyPr/>
          <a:lstStyle/>
          <a:p>
            <a:r>
              <a:rPr lang="ru-RU" sz="2000" b="1" u="sng" dirty="0" smtClean="0"/>
              <a:t>По значению (семантике) наречия делятся на две группы: определительные </a:t>
            </a:r>
            <a:r>
              <a:rPr lang="ru-RU" sz="2000" b="1" u="sng" dirty="0" err="1" smtClean="0"/>
              <a:t>иобстоятельственные</a:t>
            </a:r>
            <a:r>
              <a:rPr lang="ru-RU" sz="1400" b="1" u="sng" dirty="0" smtClean="0"/>
              <a:t>.</a:t>
            </a:r>
            <a:r>
              <a:rPr lang="ru-RU" sz="1400" dirty="0" smtClean="0"/>
              <a:t>  </a:t>
            </a:r>
            <a:br>
              <a:rPr lang="ru-RU" sz="1400" dirty="0" smtClean="0"/>
            </a:br>
            <a:endParaRPr lang="ru-RU" sz="1400" dirty="0"/>
          </a:p>
        </p:txBody>
      </p:sp>
      <p:graphicFrame>
        <p:nvGraphicFramePr>
          <p:cNvPr id="3" name="Таблица 2"/>
          <p:cNvGraphicFramePr>
            <a:graphicFrameLocks noGrp="1"/>
          </p:cNvGraphicFramePr>
          <p:nvPr/>
        </p:nvGraphicFramePr>
        <p:xfrm>
          <a:off x="1524000" y="1397000"/>
          <a:ext cx="5976958" cy="5394960"/>
        </p:xfrm>
        <a:graphic>
          <a:graphicData uri="http://schemas.openxmlformats.org/drawingml/2006/table">
            <a:tbl>
              <a:tblPr firstRow="1" bandRow="1">
                <a:tableStyleId>{5C22544A-7EE6-4342-B048-85BDC9FD1C3A}</a:tableStyleId>
              </a:tblPr>
              <a:tblGrid>
                <a:gridCol w="2988479"/>
                <a:gridCol w="2988479"/>
              </a:tblGrid>
              <a:tr h="537734">
                <a:tc>
                  <a:txBody>
                    <a:bodyPr/>
                    <a:lstStyle/>
                    <a:p>
                      <a:r>
                        <a:rPr lang="ru-RU" sz="1800" b="1" kern="1200" dirty="0" smtClean="0">
                          <a:solidFill>
                            <a:schemeClr val="lt1"/>
                          </a:solidFill>
                          <a:latin typeface="+mn-lt"/>
                          <a:ea typeface="+mn-ea"/>
                          <a:cs typeface="+mn-cs"/>
                        </a:rPr>
                        <a:t>Определительные наречия</a:t>
                      </a:r>
                      <a:endParaRPr lang="ru-RU" dirty="0"/>
                    </a:p>
                  </a:txBody>
                  <a:tcPr/>
                </a:tc>
                <a:tc>
                  <a:txBody>
                    <a:bodyPr/>
                    <a:lstStyle/>
                    <a:p>
                      <a:r>
                        <a:rPr lang="ru-RU" sz="1800" b="1" kern="1200" dirty="0" smtClean="0">
                          <a:solidFill>
                            <a:schemeClr val="lt1"/>
                          </a:solidFill>
                          <a:latin typeface="+mn-lt"/>
                          <a:ea typeface="+mn-ea"/>
                          <a:cs typeface="+mn-cs"/>
                        </a:rPr>
                        <a:t>Обстоятельственные наречия</a:t>
                      </a:r>
                      <a:endParaRPr lang="ru-RU" dirty="0"/>
                    </a:p>
                  </a:txBody>
                  <a:tcPr/>
                </a:tc>
              </a:tr>
              <a:tr h="3072766">
                <a:tc>
                  <a:txBody>
                    <a:bodyPr/>
                    <a:lstStyle/>
                    <a:p>
                      <a:r>
                        <a:rPr lang="ru-RU" sz="1800" kern="1200" dirty="0" smtClean="0">
                          <a:solidFill>
                            <a:schemeClr val="dk1"/>
                          </a:solidFill>
                          <a:latin typeface="+mn-lt"/>
                          <a:ea typeface="+mn-ea"/>
                          <a:cs typeface="+mn-cs"/>
                        </a:rPr>
                        <a:t>1.Образа и способа действия (как? каким образом?): </a:t>
                      </a:r>
                      <a:r>
                        <a:rPr lang="ru-RU" sz="1800" i="1" kern="1200" dirty="0" smtClean="0">
                          <a:solidFill>
                            <a:schemeClr val="dk1"/>
                          </a:solidFill>
                          <a:latin typeface="+mn-lt"/>
                          <a:ea typeface="+mn-ea"/>
                          <a:cs typeface="+mn-cs"/>
                        </a:rPr>
                        <a:t>весело, ошеломляюще, по-новому</a:t>
                      </a:r>
                      <a:r>
                        <a:rPr lang="ru-RU" sz="1800" kern="1200" dirty="0" smtClean="0">
                          <a:solidFill>
                            <a:schemeClr val="dk1"/>
                          </a:solidFill>
                          <a:latin typeface="+mn-lt"/>
                          <a:ea typeface="+mn-ea"/>
                          <a:cs typeface="+mn-cs"/>
                        </a:rPr>
                        <a:t>.</a:t>
                      </a:r>
                    </a:p>
                    <a:p>
                      <a:r>
                        <a:rPr lang="ru-RU" sz="1800" kern="1200" dirty="0" smtClean="0">
                          <a:solidFill>
                            <a:schemeClr val="dk1"/>
                          </a:solidFill>
                          <a:latin typeface="+mn-lt"/>
                          <a:ea typeface="+mn-ea"/>
                          <a:cs typeface="+mn-cs"/>
                        </a:rPr>
                        <a:t>2.Меры и степени (сколько? в какой степени? насколько?): </a:t>
                      </a:r>
                      <a:r>
                        <a:rPr lang="ru-RU" sz="1800" i="1" kern="1200" dirty="0" smtClean="0">
                          <a:solidFill>
                            <a:schemeClr val="dk1"/>
                          </a:solidFill>
                          <a:latin typeface="+mn-lt"/>
                          <a:ea typeface="+mn-ea"/>
                          <a:cs typeface="+mn-cs"/>
                        </a:rPr>
                        <a:t>чуть-чуть, слегка, впятеро, очень.</a:t>
                      </a:r>
                      <a:endParaRPr lang="ru-RU" dirty="0"/>
                    </a:p>
                  </a:txBody>
                  <a:tcPr/>
                </a:tc>
                <a:tc>
                  <a:txBody>
                    <a:bodyPr/>
                    <a:lstStyle/>
                    <a:p>
                      <a:r>
                        <a:rPr lang="ru-RU" sz="1800" kern="1200" dirty="0" smtClean="0">
                          <a:solidFill>
                            <a:schemeClr val="dk1"/>
                          </a:solidFill>
                          <a:latin typeface="+mn-lt"/>
                          <a:ea typeface="+mn-ea"/>
                          <a:cs typeface="+mn-cs"/>
                        </a:rPr>
                        <a:t>    1.Места (где? куда откуда): </a:t>
                      </a:r>
                      <a:r>
                        <a:rPr lang="ru-RU" sz="1800" i="1" kern="1200" dirty="0" smtClean="0">
                          <a:solidFill>
                            <a:schemeClr val="dk1"/>
                          </a:solidFill>
                          <a:latin typeface="+mn-lt"/>
                          <a:ea typeface="+mn-ea"/>
                          <a:cs typeface="+mn-cs"/>
                        </a:rPr>
                        <a:t>далеко, вокруг, </a:t>
                      </a:r>
                      <a:endParaRPr lang="ru-RU" sz="1800" kern="1200" dirty="0" smtClean="0">
                        <a:solidFill>
                          <a:schemeClr val="dk1"/>
                        </a:solidFill>
                        <a:latin typeface="+mn-lt"/>
                        <a:ea typeface="+mn-ea"/>
                        <a:cs typeface="+mn-cs"/>
                      </a:endParaRPr>
                    </a:p>
                    <a:p>
                      <a:r>
                        <a:rPr lang="ru-RU" sz="1800" i="1" kern="1200" dirty="0" smtClean="0">
                          <a:solidFill>
                            <a:schemeClr val="dk1"/>
                          </a:solidFill>
                          <a:latin typeface="+mn-lt"/>
                          <a:ea typeface="+mn-ea"/>
                          <a:cs typeface="+mn-cs"/>
                        </a:rPr>
                        <a:t>всюду.</a:t>
                      </a:r>
                      <a:endParaRPr lang="ru-RU" sz="1800" kern="1200" dirty="0" smtClean="0">
                        <a:solidFill>
                          <a:schemeClr val="dk1"/>
                        </a:solidFill>
                        <a:latin typeface="+mn-lt"/>
                        <a:ea typeface="+mn-ea"/>
                        <a:cs typeface="+mn-cs"/>
                      </a:endParaRPr>
                    </a:p>
                    <a:p>
                      <a:r>
                        <a:rPr lang="ru-RU" sz="1800" kern="1200" dirty="0" smtClean="0">
                          <a:solidFill>
                            <a:schemeClr val="dk1"/>
                          </a:solidFill>
                          <a:latin typeface="+mn-lt"/>
                          <a:ea typeface="+mn-ea"/>
                          <a:cs typeface="+mn-cs"/>
                        </a:rPr>
                        <a:t>     2.Времени(когда? как долго?): </a:t>
                      </a:r>
                      <a:r>
                        <a:rPr lang="ru-RU" sz="1800" i="1" kern="1200" dirty="0" smtClean="0">
                          <a:solidFill>
                            <a:schemeClr val="dk1"/>
                          </a:solidFill>
                          <a:latin typeface="+mn-lt"/>
                          <a:ea typeface="+mn-ea"/>
                          <a:cs typeface="+mn-cs"/>
                        </a:rPr>
                        <a:t>теперь, скоро, </a:t>
                      </a:r>
                      <a:endParaRPr lang="ru-RU" sz="1800" kern="1200" dirty="0" smtClean="0">
                        <a:solidFill>
                          <a:schemeClr val="dk1"/>
                        </a:solidFill>
                        <a:latin typeface="+mn-lt"/>
                        <a:ea typeface="+mn-ea"/>
                        <a:cs typeface="+mn-cs"/>
                      </a:endParaRPr>
                    </a:p>
                    <a:p>
                      <a:r>
                        <a:rPr lang="ru-RU" sz="1800" i="1" kern="1200" dirty="0" smtClean="0">
                          <a:solidFill>
                            <a:schemeClr val="dk1"/>
                          </a:solidFill>
                          <a:latin typeface="+mn-lt"/>
                          <a:ea typeface="+mn-ea"/>
                          <a:cs typeface="+mn-cs"/>
                        </a:rPr>
                        <a:t>уже, издавна.</a:t>
                      </a:r>
                      <a:endParaRPr lang="ru-RU" sz="1800" kern="1200" dirty="0" smtClean="0">
                        <a:solidFill>
                          <a:schemeClr val="dk1"/>
                        </a:solidFill>
                        <a:latin typeface="+mn-lt"/>
                        <a:ea typeface="+mn-ea"/>
                        <a:cs typeface="+mn-cs"/>
                      </a:endParaRPr>
                    </a:p>
                    <a:p>
                      <a:r>
                        <a:rPr lang="ru-RU" sz="1800" kern="1200" dirty="0" smtClean="0">
                          <a:solidFill>
                            <a:schemeClr val="dk1"/>
                          </a:solidFill>
                          <a:latin typeface="+mn-lt"/>
                          <a:ea typeface="+mn-ea"/>
                          <a:cs typeface="+mn-cs"/>
                        </a:rPr>
                        <a:t>      3.Причины (почему? от чего? по какой </a:t>
                      </a:r>
                    </a:p>
                    <a:p>
                      <a:r>
                        <a:rPr lang="ru-RU" sz="1800" kern="1200" dirty="0" smtClean="0">
                          <a:solidFill>
                            <a:schemeClr val="dk1"/>
                          </a:solidFill>
                          <a:latin typeface="+mn-lt"/>
                          <a:ea typeface="+mn-ea"/>
                          <a:cs typeface="+mn-cs"/>
                        </a:rPr>
                        <a:t>причине?): </a:t>
                      </a:r>
                      <a:r>
                        <a:rPr lang="ru-RU" sz="1800" i="1" kern="1200" dirty="0" smtClean="0">
                          <a:solidFill>
                            <a:schemeClr val="dk1"/>
                          </a:solidFill>
                          <a:latin typeface="+mn-lt"/>
                          <a:ea typeface="+mn-ea"/>
                          <a:cs typeface="+mn-cs"/>
                        </a:rPr>
                        <a:t>сгоряча, сослепу, поневоле.</a:t>
                      </a:r>
                      <a:endParaRPr lang="ru-RU" sz="1800" kern="1200" dirty="0" smtClean="0">
                        <a:solidFill>
                          <a:schemeClr val="dk1"/>
                        </a:solidFill>
                        <a:latin typeface="+mn-lt"/>
                        <a:ea typeface="+mn-ea"/>
                        <a:cs typeface="+mn-cs"/>
                      </a:endParaRPr>
                    </a:p>
                    <a:p>
                      <a:r>
                        <a:rPr lang="ru-RU" sz="1800" kern="1200" dirty="0" smtClean="0">
                          <a:solidFill>
                            <a:schemeClr val="dk1"/>
                          </a:solidFill>
                          <a:latin typeface="+mn-lt"/>
                          <a:ea typeface="+mn-ea"/>
                          <a:cs typeface="+mn-cs"/>
                        </a:rPr>
                        <a:t>       4.Цели (зачем? для чего? с какой целью?): </a:t>
                      </a:r>
                    </a:p>
                    <a:p>
                      <a:r>
                        <a:rPr lang="ru-RU" sz="1800" i="1" kern="1200" dirty="0" smtClean="0">
                          <a:solidFill>
                            <a:schemeClr val="dk1"/>
                          </a:solidFill>
                          <a:latin typeface="+mn-lt"/>
                          <a:ea typeface="+mn-ea"/>
                          <a:cs typeface="+mn-cs"/>
                        </a:rPr>
                        <a:t>нарочно, назло, намеренно</a:t>
                      </a:r>
                      <a:endParaRPr lang="ru-RU" dirty="0"/>
                    </a:p>
                  </a:txBody>
                  <a:tcPr/>
                </a:tc>
              </a:tr>
              <a:tr h="307277">
                <a:tc>
                  <a:txBody>
                    <a:bodyPr/>
                    <a:lstStyle/>
                    <a:p>
                      <a:endParaRPr lang="ru-RU"/>
                    </a:p>
                  </a:txBody>
                  <a:tcPr/>
                </a:tc>
                <a:tc>
                  <a:txBody>
                    <a:bodyPr/>
                    <a:lstStyle/>
                    <a:p>
                      <a:endParaRPr lang="ru-RU"/>
                    </a:p>
                  </a:txBody>
                  <a:tcPr/>
                </a:tc>
              </a:tr>
              <a:tr h="307277">
                <a:tc>
                  <a:txBody>
                    <a:bodyPr/>
                    <a:lstStyle/>
                    <a:p>
                      <a:endParaRPr lang="ru-RU"/>
                    </a:p>
                  </a:txBody>
                  <a:tcPr/>
                </a:tc>
                <a:tc>
                  <a:txBody>
                    <a:bodyPr/>
                    <a:lstStyle/>
                    <a:p>
                      <a:endParaRPr lang="ru-RU" dirty="0"/>
                    </a:p>
                  </a:txBody>
                  <a:tcPr/>
                </a:tc>
              </a:tr>
              <a:tr h="307277">
                <a:tc>
                  <a:txBody>
                    <a:bodyPr/>
                    <a:lstStyle/>
                    <a:p>
                      <a:endParaRPr lang="ru-RU"/>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642918"/>
            <a:ext cx="8229600" cy="5572164"/>
          </a:xfrm>
        </p:spPr>
        <p:txBody>
          <a:bodyPr/>
          <a:lstStyle/>
          <a:p>
            <a:r>
              <a:rPr lang="ru-RU" sz="2400" dirty="0" smtClean="0"/>
              <a:t>       </a:t>
            </a:r>
            <a:r>
              <a:rPr lang="ru-RU" sz="2400" dirty="0" smtClean="0">
                <a:solidFill>
                  <a:srgbClr val="FF0000"/>
                </a:solidFill>
                <a:latin typeface="Segoe Script" pitchFamily="34" charset="0"/>
              </a:rPr>
              <a:t>По своему образованию эти наречия восходят к кратким      формам прилагательных.</a:t>
            </a:r>
            <a:r>
              <a:rPr lang="ru-RU" sz="2400" dirty="0" smtClean="0"/>
              <a:t/>
            </a:r>
            <a:br>
              <a:rPr lang="ru-RU" sz="2400" dirty="0" smtClean="0"/>
            </a:br>
            <a:r>
              <a:rPr lang="ru-RU" sz="2400" dirty="0" smtClean="0"/>
              <a:t>     1.В наречиях с приставками в-, на-, за- на конце пишется буква о (влево, наглухо, заново).</a:t>
            </a:r>
            <a:br>
              <a:rPr lang="ru-RU" sz="2400" dirty="0" smtClean="0"/>
            </a:br>
            <a:r>
              <a:rPr lang="ru-RU" sz="2400" dirty="0" smtClean="0"/>
              <a:t>     2.В наречиях с приставками из-, до-, с- на конце пишется буква а (издавна, дочиста, сгоряча).</a:t>
            </a:r>
            <a:br>
              <a:rPr lang="ru-RU" sz="2400" dirty="0" smtClean="0"/>
            </a:br>
            <a:r>
              <a:rPr lang="ru-RU" sz="2400" dirty="0" smtClean="0"/>
              <a:t>     3.После шипящих ж, </a:t>
            </a:r>
            <a:r>
              <a:rPr lang="ru-RU" sz="2400" dirty="0" err="1" smtClean="0"/>
              <a:t>ш</a:t>
            </a:r>
            <a:r>
              <a:rPr lang="ru-RU" sz="2400" dirty="0" smtClean="0"/>
              <a:t>, ч на конце наречий пишется </a:t>
            </a:r>
            <a:r>
              <a:rPr lang="ru-RU" sz="2400" dirty="0" err="1" smtClean="0"/>
              <a:t>ь</a:t>
            </a:r>
            <a:r>
              <a:rPr lang="ru-RU" sz="2400" dirty="0" smtClean="0"/>
              <a:t>.</a:t>
            </a:r>
            <a:br>
              <a:rPr lang="ru-RU" sz="2400" dirty="0" smtClean="0"/>
            </a:br>
            <a:r>
              <a:rPr lang="ru-RU" sz="2400" dirty="0" smtClean="0"/>
              <a:t>     Исключения: уж, замуж, невтерпеж.</a:t>
            </a:r>
            <a:br>
              <a:rPr lang="ru-RU" sz="2400" dirty="0" smtClean="0"/>
            </a:br>
            <a:r>
              <a:rPr lang="ru-RU" sz="2400" dirty="0" smtClean="0"/>
              <a:t>     4.После шипящих на конце наречий под ударением пишется о, без ударения – е: горячо, свежо, певуче, исключение: еще.</a:t>
            </a:r>
            <a:br>
              <a:rPr lang="ru-RU" sz="2400" dirty="0" smtClean="0"/>
            </a:br>
            <a:endParaRPr lang="ru-RU"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154758"/>
          </a:xfrm>
        </p:spPr>
        <p:txBody>
          <a:bodyPr/>
          <a:lstStyle/>
          <a:p>
            <a:r>
              <a:rPr lang="ru-RU" sz="1600" dirty="0" smtClean="0">
                <a:solidFill>
                  <a:srgbClr val="FF0000"/>
                </a:solidFill>
              </a:rPr>
              <a:t>1.Найдите предложение, в котором выделенное слово – наречие</a:t>
            </a:r>
            <a:br>
              <a:rPr lang="ru-RU" sz="1600" dirty="0" smtClean="0">
                <a:solidFill>
                  <a:srgbClr val="FF0000"/>
                </a:solidFill>
              </a:rPr>
            </a:br>
            <a:r>
              <a:rPr lang="ru-RU" sz="1600" i="1" dirty="0" smtClean="0"/>
              <a:t>А.Самолет стрелой взмыл (в)верх.</a:t>
            </a:r>
            <a:r>
              <a:rPr lang="ru-RU" sz="1600" dirty="0" smtClean="0"/>
              <a:t/>
            </a:r>
            <a:br>
              <a:rPr lang="ru-RU" sz="1600" dirty="0" smtClean="0"/>
            </a:br>
            <a:r>
              <a:rPr lang="ru-RU" sz="1600" i="1" dirty="0" smtClean="0"/>
              <a:t>        Б Я пришел (за)тем, что вы мне обещали.</a:t>
            </a:r>
            <a:r>
              <a:rPr lang="ru-RU" sz="1600" dirty="0" smtClean="0"/>
              <a:t/>
            </a:r>
            <a:br>
              <a:rPr lang="ru-RU" sz="1600" dirty="0" smtClean="0"/>
            </a:br>
            <a:r>
              <a:rPr lang="ru-RU" sz="1600" i="1" dirty="0" smtClean="0"/>
              <a:t> В.(В)начале июня начнутся экзамены.</a:t>
            </a:r>
            <a:r>
              <a:rPr lang="ru-RU" sz="1600" dirty="0" smtClean="0"/>
              <a:t/>
            </a:r>
            <a:br>
              <a:rPr lang="ru-RU" sz="1600" dirty="0" smtClean="0"/>
            </a:br>
            <a:r>
              <a:rPr lang="ru-RU" sz="1600" i="1" dirty="0" smtClean="0"/>
              <a:t> Г.Мы шли (по)прежнему маршруту..  </a:t>
            </a:r>
            <a:r>
              <a:rPr lang="ru-RU" sz="1600" dirty="0" smtClean="0"/>
              <a:t/>
            </a:r>
            <a:br>
              <a:rPr lang="ru-RU" sz="1600" dirty="0" smtClean="0"/>
            </a:br>
            <a:r>
              <a:rPr lang="ru-RU" sz="1600" dirty="0" smtClean="0"/>
              <a:t>    </a:t>
            </a:r>
            <a:r>
              <a:rPr lang="ru-RU" sz="1600" b="1" dirty="0" smtClean="0">
                <a:solidFill>
                  <a:srgbClr val="00B050"/>
                </a:solidFill>
              </a:rPr>
              <a:t> 2. Найдите предложение с ошибкой в употреблении наречия.</a:t>
            </a:r>
            <a:br>
              <a:rPr lang="ru-RU" sz="1600" b="1" dirty="0" smtClean="0">
                <a:solidFill>
                  <a:srgbClr val="00B050"/>
                </a:solidFill>
              </a:rPr>
            </a:br>
            <a:r>
              <a:rPr lang="ru-RU" sz="1600" i="1" dirty="0" smtClean="0"/>
              <a:t>        А.Говори немного медленнее</a:t>
            </a:r>
            <a:br>
              <a:rPr lang="ru-RU" sz="1600" i="1" dirty="0" smtClean="0"/>
            </a:br>
            <a:r>
              <a:rPr lang="ru-RU" sz="1600" i="1" dirty="0" smtClean="0"/>
              <a:t> Б.Лес шумит дружней.</a:t>
            </a:r>
            <a:r>
              <a:rPr lang="ru-RU" sz="1600" dirty="0" smtClean="0"/>
              <a:t/>
            </a:r>
            <a:br>
              <a:rPr lang="ru-RU" sz="1600" dirty="0" smtClean="0"/>
            </a:br>
            <a:r>
              <a:rPr lang="ru-RU" sz="1600" i="1" dirty="0" smtClean="0"/>
              <a:t>       В.Ты отвечал лучше всех.</a:t>
            </a:r>
            <a:r>
              <a:rPr lang="ru-RU" sz="1600" dirty="0" smtClean="0"/>
              <a:t/>
            </a:r>
            <a:br>
              <a:rPr lang="ru-RU" sz="1600" dirty="0" smtClean="0"/>
            </a:br>
            <a:r>
              <a:rPr lang="ru-RU" sz="1600" i="1" dirty="0" smtClean="0"/>
              <a:t>        Г. Пиши более разборчивее</a:t>
            </a:r>
            <a:r>
              <a:rPr lang="ru-RU" sz="1600" dirty="0" smtClean="0"/>
              <a:t/>
            </a:r>
            <a:br>
              <a:rPr lang="ru-RU" sz="1600" dirty="0" smtClean="0"/>
            </a:br>
            <a:r>
              <a:rPr lang="ru-RU" sz="1600" dirty="0" smtClean="0"/>
              <a:t>   </a:t>
            </a:r>
            <a:r>
              <a:rPr lang="ru-RU" sz="1600" b="1" dirty="0" smtClean="0">
                <a:solidFill>
                  <a:schemeClr val="tx2">
                    <a:lumMod val="75000"/>
                  </a:schemeClr>
                </a:solidFill>
              </a:rPr>
              <a:t>  3.Укажите, какое слово надо писать через дефис</a:t>
            </a:r>
            <a:r>
              <a:rPr lang="ru-RU" sz="1600" dirty="0" smtClean="0"/>
              <a:t/>
            </a:r>
            <a:br>
              <a:rPr lang="ru-RU" sz="1600" dirty="0" smtClean="0"/>
            </a:br>
            <a:r>
              <a:rPr lang="ru-RU" sz="1600" i="1" dirty="0" smtClean="0"/>
              <a:t>        А.(в)</a:t>
            </a:r>
            <a:r>
              <a:rPr lang="ru-RU" sz="1600" i="1" dirty="0" err="1" smtClean="0"/>
              <a:t>двоем</a:t>
            </a:r>
            <a:r>
              <a:rPr lang="ru-RU" sz="1600" i="1" dirty="0" smtClean="0"/>
              <a:t>,</a:t>
            </a:r>
            <a:r>
              <a:rPr lang="ru-RU" sz="1600" dirty="0" smtClean="0"/>
              <a:t/>
            </a:r>
            <a:br>
              <a:rPr lang="ru-RU" sz="1600" dirty="0" smtClean="0"/>
            </a:br>
            <a:r>
              <a:rPr lang="ru-RU" sz="1600" i="1" dirty="0" smtClean="0"/>
              <a:t>        Б.(во)вторых,</a:t>
            </a:r>
            <a:r>
              <a:rPr lang="ru-RU" sz="1600" dirty="0" smtClean="0"/>
              <a:t/>
            </a:r>
            <a:br>
              <a:rPr lang="ru-RU" sz="1600" dirty="0" smtClean="0"/>
            </a:br>
            <a:r>
              <a:rPr lang="ru-RU" sz="1600" i="1" dirty="0" smtClean="0"/>
              <a:t>        В.(на)двоих,</a:t>
            </a:r>
            <a:r>
              <a:rPr lang="ru-RU" sz="1600" dirty="0" smtClean="0"/>
              <a:t/>
            </a:r>
            <a:br>
              <a:rPr lang="ru-RU" sz="1600" dirty="0" smtClean="0"/>
            </a:br>
            <a:r>
              <a:rPr lang="ru-RU" sz="1600" i="1" dirty="0" smtClean="0"/>
              <a:t>        Г.(во)вторы</a:t>
            </a:r>
            <a:r>
              <a:rPr lang="ru-RU" sz="1600" dirty="0" smtClean="0"/>
              <a:t/>
            </a:r>
            <a:br>
              <a:rPr lang="ru-RU" sz="1600" dirty="0" smtClean="0"/>
            </a:br>
            <a:r>
              <a:rPr lang="ru-RU" sz="1800" b="1" dirty="0" smtClean="0">
                <a:solidFill>
                  <a:srgbClr val="FFC000"/>
                </a:solidFill>
              </a:rPr>
              <a:t>4.Укажите, какое наречие пишется без мягкого знака</a:t>
            </a:r>
            <a:r>
              <a:rPr lang="ru-RU" sz="1600" dirty="0" smtClean="0"/>
              <a:t/>
            </a:r>
            <a:br>
              <a:rPr lang="ru-RU" sz="1600" dirty="0" smtClean="0"/>
            </a:br>
            <a:r>
              <a:rPr lang="ru-RU" sz="1600" i="1" dirty="0" err="1" smtClean="0"/>
              <a:t>А.настеж</a:t>
            </a:r>
            <a:r>
              <a:rPr lang="ru-RU" sz="1600" i="1" dirty="0" smtClean="0"/>
              <a:t>…</a:t>
            </a:r>
            <a:r>
              <a:rPr lang="ru-RU" sz="1600" dirty="0" smtClean="0"/>
              <a:t/>
            </a:r>
            <a:br>
              <a:rPr lang="ru-RU" sz="1600" dirty="0" smtClean="0"/>
            </a:br>
            <a:r>
              <a:rPr lang="ru-RU" sz="1600" i="1" dirty="0" smtClean="0"/>
              <a:t>                     </a:t>
            </a:r>
            <a:r>
              <a:rPr lang="ru-RU" sz="1600" i="1" dirty="0" err="1" smtClean="0"/>
              <a:t>Б.наотмаш</a:t>
            </a:r>
            <a:r>
              <a:rPr lang="ru-RU" sz="1600" i="1" dirty="0" smtClean="0"/>
              <a:t>…                  </a:t>
            </a:r>
            <a:r>
              <a:rPr lang="ru-RU" sz="1600" dirty="0" smtClean="0"/>
              <a:t/>
            </a:r>
            <a:br>
              <a:rPr lang="ru-RU" sz="1600" dirty="0" smtClean="0"/>
            </a:br>
            <a:r>
              <a:rPr lang="ru-RU" sz="1600" i="1" dirty="0" smtClean="0"/>
              <a:t>В.замуж…</a:t>
            </a:r>
            <a:r>
              <a:rPr lang="ru-RU" sz="1600" dirty="0" smtClean="0"/>
              <a:t/>
            </a:r>
            <a:br>
              <a:rPr lang="ru-RU" sz="1600" dirty="0" smtClean="0"/>
            </a:br>
            <a:r>
              <a:rPr lang="ru-RU" sz="1600" i="1" dirty="0" smtClean="0"/>
              <a:t>   </a:t>
            </a:r>
            <a:r>
              <a:rPr lang="ru-RU" sz="1600" i="1" dirty="0" err="1" smtClean="0"/>
              <a:t>Г.навзнич</a:t>
            </a:r>
            <a:r>
              <a:rPr lang="ru-RU" sz="1600" i="1" dirty="0" smtClean="0"/>
              <a:t>...</a:t>
            </a:r>
            <a:r>
              <a:rPr lang="ru-RU" sz="1600" dirty="0" smtClean="0"/>
              <a:t/>
            </a:r>
            <a:br>
              <a:rPr lang="ru-RU" sz="1600" dirty="0" smtClean="0"/>
            </a:br>
            <a:r>
              <a:rPr lang="ru-RU" sz="1600" b="1" dirty="0" smtClean="0">
                <a:solidFill>
                  <a:schemeClr val="accent4">
                    <a:lumMod val="75000"/>
                  </a:schemeClr>
                </a:solidFill>
              </a:rPr>
              <a:t>5.Укажите группу наречий, образованных от наречий:</a:t>
            </a:r>
            <a:br>
              <a:rPr lang="ru-RU" sz="1600" b="1" dirty="0" smtClean="0">
                <a:solidFill>
                  <a:schemeClr val="accent4">
                    <a:lumMod val="75000"/>
                  </a:schemeClr>
                </a:solidFill>
              </a:rPr>
            </a:br>
            <a:r>
              <a:rPr lang="ru-RU" sz="1600" i="1" dirty="0" smtClean="0"/>
              <a:t>        А.поэтому. так себе, наяву, вброд;</a:t>
            </a:r>
            <a:r>
              <a:rPr lang="ru-RU" sz="1600" dirty="0" smtClean="0"/>
              <a:t/>
            </a:r>
            <a:br>
              <a:rPr lang="ru-RU" sz="1600" dirty="0" smtClean="0"/>
            </a:br>
            <a:r>
              <a:rPr lang="ru-RU" sz="1600" i="1" dirty="0" smtClean="0"/>
              <a:t>        Б.вполсилы, досыта, оземь, вдвоем;</a:t>
            </a:r>
            <a:r>
              <a:rPr lang="ru-RU" sz="1600" dirty="0" smtClean="0"/>
              <a:t/>
            </a:r>
            <a:br>
              <a:rPr lang="ru-RU" sz="1600" dirty="0" smtClean="0"/>
            </a:br>
            <a:r>
              <a:rPr lang="ru-RU" sz="1600" i="1" dirty="0" smtClean="0"/>
              <a:t>                       В.навсегда, послезавтра, доныне, как-нибудь;</a:t>
            </a:r>
            <a:r>
              <a:rPr lang="ru-RU" sz="1600" dirty="0" smtClean="0"/>
              <a:t/>
            </a:r>
            <a:br>
              <a:rPr lang="ru-RU" sz="1600" dirty="0" smtClean="0"/>
            </a:br>
            <a:r>
              <a:rPr lang="ru-RU" sz="1600" i="1" dirty="0" smtClean="0"/>
              <a:t>                            Г.еле-еле, по-своему, отроду, втрое.                      </a:t>
            </a:r>
            <a:r>
              <a:rPr lang="ru-RU" sz="1600" dirty="0" smtClean="0"/>
              <a:t/>
            </a:r>
            <a:br>
              <a:rPr lang="ru-RU" sz="1600" dirty="0" smtClean="0"/>
            </a:br>
            <a:endParaRPr lang="ru-RU"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725998"/>
          </a:xfrm>
        </p:spPr>
        <p:txBody>
          <a:bodyPr/>
          <a:lstStyle/>
          <a:p>
            <a:r>
              <a:rPr lang="ru-RU" dirty="0" smtClean="0"/>
              <a:t>        </a:t>
            </a:r>
            <a:br>
              <a:rPr lang="ru-RU" dirty="0" smtClean="0"/>
            </a:br>
            <a:r>
              <a:rPr lang="ru-RU" dirty="0" smtClean="0"/>
              <a:t/>
            </a:r>
            <a:br>
              <a:rPr lang="ru-RU" dirty="0" smtClean="0"/>
            </a:br>
            <a:r>
              <a:rPr lang="ru-RU" dirty="0" smtClean="0"/>
              <a:t>1.А.     2.Г.     3.Б.      4.В.        5.В.</a:t>
            </a:r>
            <a:br>
              <a:rPr lang="ru-RU" dirty="0" smtClean="0"/>
            </a:b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71472" y="928670"/>
            <a:ext cx="8229600" cy="3500462"/>
          </a:xfrm>
        </p:spPr>
        <p:txBody>
          <a:bodyPr/>
          <a:lstStyle/>
          <a:p>
            <a:r>
              <a:rPr lang="ru-RU" sz="3200" dirty="0" smtClean="0">
                <a:solidFill>
                  <a:srgbClr val="800000"/>
                </a:solidFill>
              </a:rPr>
              <a:t>Древние римляне эту часть речи называли </a:t>
            </a:r>
            <a:r>
              <a:rPr lang="ru-RU" sz="3200" i="1" dirty="0" err="1" smtClean="0">
                <a:solidFill>
                  <a:srgbClr val="800000"/>
                </a:solidFill>
              </a:rPr>
              <a:t>adverbium</a:t>
            </a:r>
            <a:r>
              <a:rPr lang="ru-RU" sz="3200" dirty="0" err="1" smtClean="0">
                <a:solidFill>
                  <a:srgbClr val="800000"/>
                </a:solidFill>
              </a:rPr>
              <a:t>,что</a:t>
            </a:r>
            <a:r>
              <a:rPr lang="ru-RU" sz="3200" dirty="0" smtClean="0">
                <a:solidFill>
                  <a:srgbClr val="800000"/>
                </a:solidFill>
              </a:rPr>
              <a:t> в буквальном переводе означает“</a:t>
            </a:r>
            <a:r>
              <a:rPr lang="ru-RU" sz="3200" dirty="0" err="1" smtClean="0">
                <a:solidFill>
                  <a:srgbClr val="800000"/>
                </a:solidFill>
              </a:rPr>
              <a:t>приглаголие</a:t>
            </a:r>
            <a:r>
              <a:rPr lang="ru-RU" sz="3200" dirty="0" smtClean="0">
                <a:solidFill>
                  <a:srgbClr val="800000"/>
                </a:solidFill>
              </a:rPr>
              <a:t>”. Русские грамматисты дали этой части речи такое же наименование, изменив лишь приставку. Следовательно, древние учёные главное содержание наречия видели в том, что оно должно быть при глаголе (“</a:t>
            </a:r>
            <a:r>
              <a:rPr lang="ru-RU" sz="3200" dirty="0" err="1" smtClean="0">
                <a:solidFill>
                  <a:srgbClr val="800000"/>
                </a:solidFill>
              </a:rPr>
              <a:t>приглаголие</a:t>
            </a:r>
            <a:r>
              <a:rPr lang="ru-RU" sz="3200" dirty="0" smtClean="0">
                <a:solidFill>
                  <a:srgbClr val="800000"/>
                </a:solidFill>
              </a:rPr>
              <a:t>”) или “накладываться” на глагол (наречие).</a:t>
            </a:r>
            <a:br>
              <a:rPr lang="ru-RU" sz="3200" dirty="0" smtClean="0">
                <a:solidFill>
                  <a:srgbClr val="800000"/>
                </a:solidFill>
              </a:rPr>
            </a:br>
            <a:endParaRPr lang="ru-RU" sz="3200" dirty="0">
              <a:solidFill>
                <a:srgbClr val="800000"/>
              </a:solidFill>
            </a:endParaRPr>
          </a:p>
        </p:txBody>
      </p:sp>
    </p:spTree>
    <p:extLst>
      <p:ext uri="{BB962C8B-B14F-4D97-AF65-F5344CB8AC3E}">
        <p14:creationId xmlns="" xmlns:p14="http://schemas.microsoft.com/office/powerpoint/2010/main" val="2889607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011750"/>
          </a:xfrm>
        </p:spPr>
        <p:txBody>
          <a:bodyPr/>
          <a:lstStyle/>
          <a:p>
            <a:r>
              <a:rPr lang="ru-RU" b="1" dirty="0" smtClean="0"/>
              <a:t/>
            </a:r>
            <a:br>
              <a:rPr lang="ru-RU" b="1" dirty="0" smtClean="0"/>
            </a:br>
            <a:r>
              <a:rPr lang="ru-RU" b="1" dirty="0" smtClean="0"/>
              <a:t>За урок 10 и более баллов- «5»</a:t>
            </a:r>
            <a:r>
              <a:rPr lang="ru-RU" dirty="0" smtClean="0"/>
              <a:t/>
            </a:r>
            <a:br>
              <a:rPr lang="ru-RU" dirty="0" smtClean="0"/>
            </a:br>
            <a:r>
              <a:rPr lang="ru-RU" b="1" dirty="0" smtClean="0"/>
              <a:t>8-9 баллов- «4»</a:t>
            </a:r>
            <a:r>
              <a:rPr lang="ru-RU" dirty="0" smtClean="0"/>
              <a:t> </a:t>
            </a:r>
            <a:br>
              <a:rPr lang="ru-RU" dirty="0" smtClean="0"/>
            </a:br>
            <a:r>
              <a:rPr lang="ru-RU" b="1" dirty="0" smtClean="0"/>
              <a:t>5-7 баллов- «3»</a:t>
            </a:r>
            <a:r>
              <a:rPr lang="ru-RU" dirty="0" smtClean="0"/>
              <a:t/>
            </a:r>
            <a:br>
              <a:rPr lang="ru-RU" dirty="0" smtClean="0"/>
            </a:br>
            <a:r>
              <a:rPr lang="ru-RU" b="1" dirty="0" smtClean="0"/>
              <a:t>Менее 5 баллов-…….</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4680" y="332656"/>
            <a:ext cx="8229600" cy="1143000"/>
          </a:xfrm>
        </p:spPr>
        <p:txBody>
          <a:bodyPr/>
          <a:lstStyle/>
          <a:p>
            <a:r>
              <a:rPr lang="ru-RU" sz="3200" dirty="0" smtClean="0">
                <a:solidFill>
                  <a:srgbClr val="FF0000"/>
                </a:solidFill>
                <a:latin typeface="Arial Black" panose="020B0A04020102020204" pitchFamily="34" charset="0"/>
              </a:rPr>
              <a:t>Оцените,  как  прошла ваша работа  на  уроке </a:t>
            </a:r>
            <a:endParaRPr lang="ru-RU" sz="3200" dirty="0">
              <a:solidFill>
                <a:srgbClr val="FF0000"/>
              </a:solidFill>
              <a:latin typeface="Arial Black" panose="020B0A04020102020204" pitchFamily="34" charset="0"/>
            </a:endParaRPr>
          </a:p>
        </p:txBody>
      </p:sp>
      <p:sp>
        <p:nvSpPr>
          <p:cNvPr id="8" name="AutoShape 2" descr="https://tse3.mm.bing.net/th?id=OIP.wPzzK0L1KwV45ySRhWqdsQEsEs&amp;pid=15.1&amp;P=0&amp;w=300&amp;h=300"/>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9" name="Рисунок 8" descr="http://static9.depositphotos.com/1575949/1233/i/950/depositphotos_12330297-Set-of-smiley-icon.jpg"/>
          <p:cNvPicPr/>
          <p:nvPr/>
        </p:nvPicPr>
        <p:blipFill rotWithShape="1">
          <a:blip r:embed="rId2">
            <a:extLst>
              <a:ext uri="{28A0092B-C50C-407E-A947-70E740481C1C}">
                <a14:useLocalDpi xmlns="" xmlns:a14="http://schemas.microsoft.com/office/drawing/2010/main" val="0"/>
              </a:ext>
            </a:extLst>
          </a:blip>
          <a:srcRect r="65651"/>
          <a:stretch/>
        </p:blipFill>
        <p:spPr bwMode="auto">
          <a:xfrm>
            <a:off x="1259631" y="1484784"/>
            <a:ext cx="1546727" cy="1445270"/>
          </a:xfrm>
          <a:prstGeom prst="rect">
            <a:avLst/>
          </a:prstGeom>
          <a:noFill/>
          <a:ln>
            <a:noFill/>
          </a:ln>
        </p:spPr>
      </p:pic>
      <p:pic>
        <p:nvPicPr>
          <p:cNvPr id="11" name="Рисунок 10" descr="http://static9.depositphotos.com/1575949/1233/i/950/depositphotos_12330297-Set-of-smiley-icon.jpg"/>
          <p:cNvPicPr/>
          <p:nvPr/>
        </p:nvPicPr>
        <p:blipFill rotWithShape="1">
          <a:blip r:embed="rId2">
            <a:extLst>
              <a:ext uri="{28A0092B-C50C-407E-A947-70E740481C1C}">
                <a14:useLocalDpi xmlns="" xmlns:a14="http://schemas.microsoft.com/office/drawing/2010/main" val="0"/>
              </a:ext>
            </a:extLst>
          </a:blip>
          <a:srcRect l="66726"/>
          <a:stretch/>
        </p:blipFill>
        <p:spPr bwMode="auto">
          <a:xfrm>
            <a:off x="1544072" y="4869160"/>
            <a:ext cx="1584176" cy="1661294"/>
          </a:xfrm>
          <a:prstGeom prst="rect">
            <a:avLst/>
          </a:prstGeom>
          <a:noFill/>
          <a:ln>
            <a:noFill/>
          </a:ln>
        </p:spPr>
      </p:pic>
      <p:pic>
        <p:nvPicPr>
          <p:cNvPr id="12" name="Рисунок 11" descr="http://static9.depositphotos.com/1575949/1233/i/950/depositphotos_12330297-Set-of-smiley-icon.jpg"/>
          <p:cNvPicPr/>
          <p:nvPr/>
        </p:nvPicPr>
        <p:blipFill rotWithShape="1">
          <a:blip r:embed="rId2">
            <a:extLst>
              <a:ext uri="{28A0092B-C50C-407E-A947-70E740481C1C}">
                <a14:useLocalDpi xmlns="" xmlns:a14="http://schemas.microsoft.com/office/drawing/2010/main" val="0"/>
              </a:ext>
            </a:extLst>
          </a:blip>
          <a:srcRect l="33475" r="33050"/>
          <a:stretch/>
        </p:blipFill>
        <p:spPr bwMode="auto">
          <a:xfrm>
            <a:off x="1297081" y="3202756"/>
            <a:ext cx="1509278" cy="1450380"/>
          </a:xfrm>
          <a:prstGeom prst="rect">
            <a:avLst/>
          </a:prstGeom>
          <a:noFill/>
          <a:ln>
            <a:noFill/>
          </a:ln>
        </p:spPr>
      </p:pic>
      <p:sp>
        <p:nvSpPr>
          <p:cNvPr id="13" name="Скругленный прямоугольник 12"/>
          <p:cNvSpPr/>
          <p:nvPr/>
        </p:nvSpPr>
        <p:spPr>
          <a:xfrm>
            <a:off x="2853328" y="1847379"/>
            <a:ext cx="5751120" cy="720080"/>
          </a:xfrm>
          <a:prstGeom prst="roundRect">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800" b="0" i="0" u="none" strike="noStrike" kern="0" cap="none" spc="0" normalizeH="0" baseline="0" noProof="0" dirty="0" smtClean="0">
                <a:ln>
                  <a:noFill/>
                </a:ln>
                <a:solidFill>
                  <a:schemeClr val="accent5">
                    <a:lumMod val="50000"/>
                  </a:schemeClr>
                </a:solidFill>
                <a:effectLst/>
                <a:uLnTx/>
                <a:uFillTx/>
                <a:latin typeface="Arial Black" panose="020B0A04020102020204" pitchFamily="34" charset="0"/>
                <a:ea typeface="+mn-ea"/>
                <a:cs typeface="+mn-cs"/>
              </a:rPr>
              <a:t>У  меня  всё  получилось!</a:t>
            </a:r>
          </a:p>
        </p:txBody>
      </p:sp>
      <p:sp>
        <p:nvSpPr>
          <p:cNvPr id="14" name="Скругленный прямоугольник 13"/>
          <p:cNvSpPr/>
          <p:nvPr/>
        </p:nvSpPr>
        <p:spPr>
          <a:xfrm>
            <a:off x="2872328" y="3567906"/>
            <a:ext cx="6014114" cy="720080"/>
          </a:xfrm>
          <a:prstGeom prst="roundRect">
            <a:avLst/>
          </a:prstGeom>
          <a:noFill/>
          <a:ln w="25400" cap="flat" cmpd="sng" algn="ctr">
            <a:solidFill>
              <a:srgbClr val="FF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2400" b="0" i="0" u="none" strike="noStrike" kern="0" cap="none" spc="0" normalizeH="0" baseline="0" noProof="0" dirty="0" smtClean="0">
                <a:ln>
                  <a:noFill/>
                </a:ln>
                <a:solidFill>
                  <a:schemeClr val="accent5">
                    <a:lumMod val="50000"/>
                  </a:schemeClr>
                </a:solidFill>
                <a:effectLst/>
                <a:uLnTx/>
                <a:uFillTx/>
                <a:latin typeface="Arial Black" panose="020B0A04020102020204" pitchFamily="34" charset="0"/>
                <a:ea typeface="+mn-ea"/>
                <a:cs typeface="+mn-cs"/>
              </a:rPr>
              <a:t>Были   некоторые</a:t>
            </a:r>
            <a:r>
              <a:rPr kumimoji="0" lang="ru-RU" sz="2400" b="0" i="0" u="none" strike="noStrike" kern="0" cap="none" spc="0" normalizeH="0" noProof="0" dirty="0" smtClean="0">
                <a:ln>
                  <a:noFill/>
                </a:ln>
                <a:solidFill>
                  <a:schemeClr val="accent5">
                    <a:lumMod val="50000"/>
                  </a:schemeClr>
                </a:solidFill>
                <a:effectLst/>
                <a:uLnTx/>
                <a:uFillTx/>
                <a:latin typeface="Arial Black" panose="020B0A04020102020204" pitchFamily="34" charset="0"/>
                <a:ea typeface="+mn-ea"/>
                <a:cs typeface="+mn-cs"/>
              </a:rPr>
              <a:t> затруднения</a:t>
            </a:r>
            <a:r>
              <a:rPr kumimoji="0" lang="ru-RU" sz="2800" b="0" i="0" u="none" strike="noStrike" kern="0" cap="none" spc="0" normalizeH="0" noProof="0" dirty="0" smtClean="0">
                <a:ln>
                  <a:noFill/>
                </a:ln>
                <a:solidFill>
                  <a:schemeClr val="accent5">
                    <a:lumMod val="50000"/>
                  </a:schemeClr>
                </a:solidFill>
                <a:effectLst/>
                <a:uLnTx/>
                <a:uFillTx/>
                <a:latin typeface="Arial Black" panose="020B0A04020102020204" pitchFamily="34" charset="0"/>
                <a:ea typeface="+mn-ea"/>
                <a:cs typeface="+mn-cs"/>
              </a:rPr>
              <a:t>!</a:t>
            </a:r>
            <a:endParaRPr kumimoji="0" lang="ru-RU" sz="2800" b="0" i="0" u="none" strike="noStrike" kern="0" cap="none" spc="0" normalizeH="0" baseline="0" noProof="0" dirty="0" smtClean="0">
              <a:ln>
                <a:noFill/>
              </a:ln>
              <a:solidFill>
                <a:schemeClr val="accent5">
                  <a:lumMod val="50000"/>
                </a:schemeClr>
              </a:solidFill>
              <a:effectLst/>
              <a:uLnTx/>
              <a:uFillTx/>
              <a:latin typeface="Arial Black" panose="020B0A04020102020204" pitchFamily="34" charset="0"/>
              <a:ea typeface="+mn-ea"/>
              <a:cs typeface="+mn-cs"/>
            </a:endParaRPr>
          </a:p>
        </p:txBody>
      </p:sp>
      <p:sp>
        <p:nvSpPr>
          <p:cNvPr id="15" name="Скругленный прямоугольник 14"/>
          <p:cNvSpPr/>
          <p:nvPr/>
        </p:nvSpPr>
        <p:spPr>
          <a:xfrm>
            <a:off x="3390096" y="5445224"/>
            <a:ext cx="5070336" cy="720080"/>
          </a:xfrm>
          <a:prstGeom prst="roundRect">
            <a:avLst/>
          </a:prstGeom>
          <a:noFill/>
          <a:ln w="25400" cap="flat" cmpd="sng" algn="ctr">
            <a:solidFill>
              <a:srgbClr val="FF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2800" kern="0" dirty="0" smtClean="0">
                <a:solidFill>
                  <a:schemeClr val="accent5">
                    <a:lumMod val="50000"/>
                  </a:schemeClr>
                </a:solidFill>
                <a:latin typeface="Arial Black" panose="020B0A04020102020204" pitchFamily="34" charset="0"/>
              </a:rPr>
              <a:t>Буду  стараться  ещё</a:t>
            </a:r>
            <a:r>
              <a:rPr kumimoji="0" lang="ru-RU" sz="2800" b="0" i="0" u="none" strike="noStrike" kern="0" cap="none" spc="0" normalizeH="0" noProof="0" dirty="0" smtClean="0">
                <a:ln>
                  <a:noFill/>
                </a:ln>
                <a:solidFill>
                  <a:schemeClr val="accent5">
                    <a:lumMod val="50000"/>
                  </a:schemeClr>
                </a:solidFill>
                <a:effectLst/>
                <a:uLnTx/>
                <a:uFillTx/>
                <a:latin typeface="Arial Black" panose="020B0A04020102020204" pitchFamily="34" charset="0"/>
              </a:rPr>
              <a:t>!</a:t>
            </a:r>
            <a:endParaRPr kumimoji="0" lang="ru-RU" sz="2800" b="0" i="0" u="none" strike="noStrike" kern="0" cap="none" spc="0" normalizeH="0" baseline="0" noProof="0" dirty="0" smtClean="0">
              <a:ln>
                <a:noFill/>
              </a:ln>
              <a:solidFill>
                <a:schemeClr val="accent5">
                  <a:lumMod val="50000"/>
                </a:schemeClr>
              </a:solidFill>
              <a:effectLst/>
              <a:uLnTx/>
              <a:uFillTx/>
              <a:latin typeface="Arial Black" panose="020B0A04020102020204" pitchFamily="34" charset="0"/>
            </a:endParaRPr>
          </a:p>
        </p:txBody>
      </p:sp>
    </p:spTree>
    <p:extLst>
      <p:ext uri="{BB962C8B-B14F-4D97-AF65-F5344CB8AC3E}">
        <p14:creationId xmlns="" xmlns:p14="http://schemas.microsoft.com/office/powerpoint/2010/main" val="220223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Заголовок 24"/>
          <p:cNvSpPr>
            <a:spLocks noGrp="1"/>
          </p:cNvSpPr>
          <p:nvPr>
            <p:ph type="title"/>
          </p:nvPr>
        </p:nvSpPr>
        <p:spPr>
          <a:xfrm>
            <a:off x="457200" y="274638"/>
            <a:ext cx="8229600" cy="4440246"/>
          </a:xfrm>
        </p:spPr>
        <p:txBody>
          <a:bodyPr/>
          <a:lstStyle/>
          <a:p>
            <a:endParaRPr lang="ru-RU" dirty="0"/>
          </a:p>
        </p:txBody>
      </p:sp>
      <p:graphicFrame>
        <p:nvGraphicFramePr>
          <p:cNvPr id="27" name="Таблица 26"/>
          <p:cNvGraphicFramePr>
            <a:graphicFrameLocks noGrp="1"/>
          </p:cNvGraphicFramePr>
          <p:nvPr/>
        </p:nvGraphicFramePr>
        <p:xfrm>
          <a:off x="1524000" y="1397000"/>
          <a:ext cx="6096000" cy="2674944"/>
        </p:xfrm>
        <a:graphic>
          <a:graphicData uri="http://schemas.openxmlformats.org/drawingml/2006/table">
            <a:tbl>
              <a:tblPr firstRow="1" bandRow="1">
                <a:tableStyleId>{5C22544A-7EE6-4342-B048-85BDC9FD1C3A}</a:tableStyleId>
              </a:tblPr>
              <a:tblGrid>
                <a:gridCol w="3048000"/>
                <a:gridCol w="3048000"/>
              </a:tblGrid>
              <a:tr h="668736">
                <a:tc>
                  <a:txBody>
                    <a:bodyPr/>
                    <a:lstStyle/>
                    <a:p>
                      <a:r>
                        <a:rPr lang="ru-RU" dirty="0" smtClean="0"/>
                        <a:t>Знаю</a:t>
                      </a:r>
                      <a:endParaRPr lang="ru-RU" dirty="0"/>
                    </a:p>
                  </a:txBody>
                  <a:tcPr/>
                </a:tc>
                <a:tc>
                  <a:txBody>
                    <a:bodyPr/>
                    <a:lstStyle/>
                    <a:p>
                      <a:r>
                        <a:rPr lang="ru-RU" dirty="0" smtClean="0"/>
                        <a:t>Узнал</a:t>
                      </a:r>
                      <a:endParaRPr lang="ru-RU" dirty="0"/>
                    </a:p>
                  </a:txBody>
                  <a:tcPr/>
                </a:tc>
              </a:tr>
              <a:tr h="668736">
                <a:tc>
                  <a:txBody>
                    <a:bodyPr/>
                    <a:lstStyle/>
                    <a:p>
                      <a:endParaRPr lang="ru-RU"/>
                    </a:p>
                  </a:txBody>
                  <a:tcPr/>
                </a:tc>
                <a:tc>
                  <a:txBody>
                    <a:bodyPr/>
                    <a:lstStyle/>
                    <a:p>
                      <a:endParaRPr lang="ru-RU"/>
                    </a:p>
                  </a:txBody>
                  <a:tcPr/>
                </a:tc>
              </a:tr>
              <a:tr h="668736">
                <a:tc>
                  <a:txBody>
                    <a:bodyPr/>
                    <a:lstStyle/>
                    <a:p>
                      <a:endParaRPr lang="ru-RU"/>
                    </a:p>
                  </a:txBody>
                  <a:tcPr/>
                </a:tc>
                <a:tc>
                  <a:txBody>
                    <a:bodyPr/>
                    <a:lstStyle/>
                    <a:p>
                      <a:endParaRPr lang="ru-RU"/>
                    </a:p>
                  </a:txBody>
                  <a:tcPr/>
                </a:tc>
              </a:tr>
              <a:tr h="668736">
                <a:tc>
                  <a:txBody>
                    <a:bodyPr/>
                    <a:lstStyle/>
                    <a:p>
                      <a:endParaRPr lang="ru-RU"/>
                    </a:p>
                  </a:txBody>
                  <a:tcPr/>
                </a:tc>
                <a:tc>
                  <a:txBody>
                    <a:bodyPr/>
                    <a:lstStyle/>
                    <a:p>
                      <a:endParaRPr lang="ru-RU" dirty="0"/>
                    </a:p>
                  </a:txBody>
                  <a:tcPr/>
                </a:tc>
              </a:tr>
            </a:tbl>
          </a:graphicData>
        </a:graphic>
      </p:graphicFrame>
      <p:pic>
        <p:nvPicPr>
          <p:cNvPr id="28" name="Рисунок 27" descr="http://ostrdetsad.ucoz.ru/znakomcndj/ruchka.png"/>
          <p:cNvPicPr/>
          <p:nvPr/>
        </p:nvPicPr>
        <p:blipFill>
          <a:blip r:embed="rId3">
            <a:extLst>
              <a:ext uri="{28A0092B-C50C-407E-A947-70E740481C1C}">
                <a14:useLocalDpi xmlns="" xmlns:a14="http://schemas.microsoft.com/office/drawing/2010/main" val="0"/>
              </a:ext>
            </a:extLst>
          </a:blip>
          <a:srcRect/>
          <a:stretch>
            <a:fillRect/>
          </a:stretch>
        </p:blipFill>
        <p:spPr bwMode="auto">
          <a:xfrm rot="21126005">
            <a:off x="4078598" y="435267"/>
            <a:ext cx="1220787" cy="1220788"/>
          </a:xfrm>
          <a:prstGeom prst="rect">
            <a:avLst/>
          </a:prstGeom>
          <a:noFill/>
          <a:ln>
            <a:noFill/>
          </a:ln>
        </p:spPr>
      </p:pic>
    </p:spTree>
    <p:extLst>
      <p:ext uri="{BB962C8B-B14F-4D97-AF65-F5344CB8AC3E}">
        <p14:creationId xmlns="" xmlns:p14="http://schemas.microsoft.com/office/powerpoint/2010/main" val="2628377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вал 2"/>
          <p:cNvSpPr/>
          <p:nvPr/>
        </p:nvSpPr>
        <p:spPr>
          <a:xfrm>
            <a:off x="7308304" y="414908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8316416" y="4377386"/>
            <a:ext cx="432048" cy="457787"/>
          </a:xfrm>
          <a:prstGeom prst="rect">
            <a:avLst/>
          </a:prstGeom>
          <a:solidFill>
            <a:srgbClr val="044C0D"/>
          </a:solidFill>
          <a:ln w="571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6" name="Заголовок 5"/>
          <p:cNvSpPr>
            <a:spLocks noGrp="1"/>
          </p:cNvSpPr>
          <p:nvPr>
            <p:ph type="title"/>
          </p:nvPr>
        </p:nvSpPr>
        <p:spPr>
          <a:xfrm>
            <a:off x="571472" y="2643182"/>
            <a:ext cx="8229600" cy="1143000"/>
          </a:xfrm>
        </p:spPr>
        <p:txBody>
          <a:bodyPr/>
          <a:lstStyle/>
          <a:p>
            <a:r>
              <a:rPr lang="ru-RU" b="1" dirty="0" smtClean="0"/>
              <a:t>За урок 10 и более баллов- «5»</a:t>
            </a:r>
            <a:r>
              <a:rPr lang="ru-RU" dirty="0" smtClean="0"/>
              <a:t/>
            </a:r>
            <a:br>
              <a:rPr lang="ru-RU" dirty="0" smtClean="0"/>
            </a:br>
            <a:r>
              <a:rPr lang="ru-RU" b="1" dirty="0" smtClean="0"/>
              <a:t>8-9 баллов- «4»</a:t>
            </a:r>
            <a:r>
              <a:rPr lang="ru-RU" dirty="0" smtClean="0"/>
              <a:t> </a:t>
            </a:r>
            <a:br>
              <a:rPr lang="ru-RU" dirty="0" smtClean="0"/>
            </a:br>
            <a:r>
              <a:rPr lang="ru-RU" b="1" dirty="0" smtClean="0"/>
              <a:t>5-7 баллов- «3»</a:t>
            </a:r>
            <a:r>
              <a:rPr lang="ru-RU" dirty="0" smtClean="0"/>
              <a:t/>
            </a:r>
            <a:br>
              <a:rPr lang="ru-RU" dirty="0" smtClean="0"/>
            </a:br>
            <a:r>
              <a:rPr lang="ru-RU" b="1" dirty="0" smtClean="0"/>
              <a:t>Менее 5 баллов-…….</a:t>
            </a:r>
            <a:r>
              <a:rPr lang="ru-RU" dirty="0" smtClean="0"/>
              <a:t/>
            </a:r>
            <a:br>
              <a:rPr lang="ru-RU" dirty="0" smtClean="0"/>
            </a:br>
            <a:endParaRPr lang="ru-RU" dirty="0"/>
          </a:p>
        </p:txBody>
      </p:sp>
    </p:spTree>
    <p:extLst>
      <p:ext uri="{BB962C8B-B14F-4D97-AF65-F5344CB8AC3E}">
        <p14:creationId xmlns="" xmlns:p14="http://schemas.microsoft.com/office/powerpoint/2010/main" val="3884896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Рисунок 13" descr="http://ostrdetsad.ucoz.ru/znakomcndj/ruchka.png"/>
          <p:cNvPicPr/>
          <p:nvPr/>
        </p:nvPicPr>
        <p:blipFill>
          <a:blip r:embed="rId2">
            <a:extLst>
              <a:ext uri="{28A0092B-C50C-407E-A947-70E740481C1C}">
                <a14:useLocalDpi xmlns="" xmlns:a14="http://schemas.microsoft.com/office/drawing/2010/main" val="0"/>
              </a:ext>
            </a:extLst>
          </a:blip>
          <a:srcRect/>
          <a:stretch>
            <a:fillRect/>
          </a:stretch>
        </p:blipFill>
        <p:spPr bwMode="auto">
          <a:xfrm rot="21126005">
            <a:off x="7466012" y="4752804"/>
            <a:ext cx="1220787" cy="1220788"/>
          </a:xfrm>
          <a:prstGeom prst="rect">
            <a:avLst/>
          </a:prstGeom>
          <a:noFill/>
          <a:ln>
            <a:noFill/>
          </a:ln>
        </p:spPr>
      </p:pic>
      <p:sp>
        <p:nvSpPr>
          <p:cNvPr id="17" name="Заголовок 16"/>
          <p:cNvSpPr>
            <a:spLocks noGrp="1"/>
          </p:cNvSpPr>
          <p:nvPr>
            <p:ph type="title"/>
          </p:nvPr>
        </p:nvSpPr>
        <p:spPr>
          <a:xfrm>
            <a:off x="785786" y="1285860"/>
            <a:ext cx="8229600" cy="1143000"/>
          </a:xfrm>
        </p:spPr>
        <p:txBody>
          <a:bodyPr/>
          <a:lstStyle/>
          <a:p>
            <a:r>
              <a:rPr lang="ru-RU" sz="2000" b="1" dirty="0" smtClean="0"/>
              <a:t>Наречия обозначают признак действия и отвечают на вопросы  к а к?  к у </a:t>
            </a:r>
            <a:r>
              <a:rPr lang="ru-RU" sz="2000" b="1" dirty="0" err="1" smtClean="0"/>
              <a:t>д</a:t>
            </a:r>
            <a:r>
              <a:rPr lang="ru-RU" sz="2000" b="1" dirty="0" smtClean="0"/>
              <a:t> а?  к о г </a:t>
            </a:r>
            <a:r>
              <a:rPr lang="ru-RU" sz="2000" b="1" dirty="0" err="1" smtClean="0"/>
              <a:t>д</a:t>
            </a:r>
            <a:r>
              <a:rPr lang="ru-RU" sz="2000" b="1" dirty="0" smtClean="0"/>
              <a:t> а?  и др.</a:t>
            </a:r>
            <a:r>
              <a:rPr lang="ru-RU" sz="2000" b="1" i="1" dirty="0" smtClean="0"/>
              <a:t>(бежать</a:t>
            </a:r>
            <a:r>
              <a:rPr lang="ru-RU" sz="2000" b="1" dirty="0" smtClean="0"/>
              <a:t> (к а к?) </a:t>
            </a:r>
            <a:r>
              <a:rPr lang="ru-RU" sz="2000" b="1" i="1" dirty="0" smtClean="0"/>
              <a:t>быстро</a:t>
            </a:r>
            <a:r>
              <a:rPr lang="ru-RU" sz="2000" b="1" dirty="0" smtClean="0"/>
              <a:t>, </a:t>
            </a:r>
            <a:r>
              <a:rPr lang="ru-RU" sz="2000" b="1" i="1" dirty="0" smtClean="0"/>
              <a:t>смотреть</a:t>
            </a:r>
            <a:r>
              <a:rPr lang="ru-RU" sz="2000" b="1" dirty="0" smtClean="0"/>
              <a:t> (к у </a:t>
            </a:r>
            <a:r>
              <a:rPr lang="ru-RU" sz="2000" b="1" dirty="0" err="1" smtClean="0"/>
              <a:t>д</a:t>
            </a:r>
            <a:r>
              <a:rPr lang="ru-RU" sz="2000" b="1" dirty="0" smtClean="0"/>
              <a:t> а?) </a:t>
            </a:r>
            <a:r>
              <a:rPr lang="ru-RU" sz="2000" b="1" i="1" dirty="0" smtClean="0"/>
              <a:t>вверх</a:t>
            </a:r>
            <a:r>
              <a:rPr lang="ru-RU" sz="2000" b="1" dirty="0" smtClean="0"/>
              <a:t>, </a:t>
            </a:r>
            <a:r>
              <a:rPr lang="ru-RU" sz="2000" b="1" i="1" dirty="0" smtClean="0"/>
              <a:t>сделать</a:t>
            </a:r>
            <a:r>
              <a:rPr lang="ru-RU" sz="2000" b="1" dirty="0" smtClean="0"/>
              <a:t> (к о г </a:t>
            </a:r>
            <a:r>
              <a:rPr lang="ru-RU" sz="2000" b="1" dirty="0" err="1" smtClean="0"/>
              <a:t>д</a:t>
            </a:r>
            <a:r>
              <a:rPr lang="ru-RU" sz="2000" b="1" dirty="0" smtClean="0"/>
              <a:t> а?) </a:t>
            </a:r>
            <a:r>
              <a:rPr lang="ru-RU" sz="2000" b="1" i="1" dirty="0" smtClean="0"/>
              <a:t>завтра)</a:t>
            </a:r>
            <a:r>
              <a:rPr lang="ru-RU" sz="2000" b="1" dirty="0" smtClean="0"/>
              <a:t>.</a:t>
            </a:r>
            <a:br>
              <a:rPr lang="ru-RU" sz="2000" b="1" dirty="0" smtClean="0"/>
            </a:br>
            <a:r>
              <a:rPr lang="ru-RU" sz="2000" b="1" dirty="0" smtClean="0"/>
              <a:t>     Наречия обычно зависят от глаголов </a:t>
            </a:r>
            <a:r>
              <a:rPr lang="ru-RU" sz="2000" b="1" i="1" dirty="0" smtClean="0"/>
              <a:t>(горит ясно</a:t>
            </a:r>
            <a:r>
              <a:rPr lang="ru-RU" sz="2000" b="1" dirty="0" smtClean="0"/>
              <a:t>), а также от имен прилагательных </a:t>
            </a:r>
            <a:r>
              <a:rPr lang="ru-RU" sz="2000" b="1" i="1" dirty="0" smtClean="0"/>
              <a:t>(гостеприимен по-татарски),</a:t>
            </a:r>
            <a:r>
              <a:rPr lang="ru-RU" sz="2000" b="1" dirty="0" smtClean="0"/>
              <a:t> от наречий </a:t>
            </a:r>
            <a:r>
              <a:rPr lang="ru-RU" sz="2000" b="1" i="1" dirty="0" smtClean="0"/>
              <a:t>(очень хорошо</a:t>
            </a:r>
            <a:r>
              <a:rPr lang="ru-RU" sz="2000" b="1" dirty="0" smtClean="0"/>
              <a:t>), от существительных (</a:t>
            </a:r>
            <a:r>
              <a:rPr lang="ru-RU" sz="2000" b="1" i="1" dirty="0" smtClean="0"/>
              <a:t>прогулка пешком).  </a:t>
            </a:r>
            <a:r>
              <a:rPr lang="ru-RU" sz="2000" b="1" dirty="0" smtClean="0"/>
              <a:t>Наречия не склоняются и не спрягаются. Это  неизменяемые слова, значит не имеют окончаний.</a:t>
            </a:r>
            <a:br>
              <a:rPr lang="ru-RU" sz="2000" b="1" dirty="0" smtClean="0"/>
            </a:br>
            <a:r>
              <a:rPr lang="ru-RU" sz="2000" b="1" dirty="0" smtClean="0"/>
              <a:t>        Как прилагательные имеют степени сравнения.</a:t>
            </a:r>
            <a:br>
              <a:rPr lang="ru-RU" sz="2000" b="1" dirty="0" smtClean="0"/>
            </a:br>
            <a:r>
              <a:rPr lang="ru-RU" sz="2000" b="1" dirty="0" smtClean="0"/>
              <a:t>   Чаще всего наречия образуются от прилагательных (</a:t>
            </a:r>
            <a:r>
              <a:rPr lang="ru-RU" sz="2000" b="1" i="1" dirty="0" smtClean="0"/>
              <a:t>весёлый</a:t>
            </a:r>
            <a:r>
              <a:rPr lang="ru-RU" sz="2000" b="1" dirty="0" smtClean="0"/>
              <a:t> – </a:t>
            </a:r>
            <a:r>
              <a:rPr lang="ru-RU" sz="2000" b="1" i="1" dirty="0" smtClean="0"/>
              <a:t>весело</a:t>
            </a:r>
            <a:r>
              <a:rPr lang="ru-RU" sz="2000" b="1" dirty="0" smtClean="0"/>
              <a:t>, </a:t>
            </a:r>
            <a:r>
              <a:rPr lang="ru-RU" sz="2000" b="1" i="1" dirty="0" smtClean="0"/>
              <a:t>узкий</a:t>
            </a:r>
            <a:r>
              <a:rPr lang="ru-RU" sz="2000" b="1" dirty="0" smtClean="0"/>
              <a:t> – </a:t>
            </a:r>
            <a:r>
              <a:rPr lang="ru-RU" sz="2000" b="1" i="1" dirty="0" smtClean="0"/>
              <a:t>узко</a:t>
            </a:r>
            <a:r>
              <a:rPr lang="ru-RU" sz="2000" b="1" dirty="0" smtClean="0"/>
              <a:t>)</a:t>
            </a:r>
            <a:br>
              <a:rPr lang="ru-RU" sz="2000" b="1" dirty="0" smtClean="0"/>
            </a:br>
            <a:r>
              <a:rPr lang="ru-RU" sz="2000" b="1" dirty="0" smtClean="0"/>
              <a:t>и существительных (</a:t>
            </a:r>
            <a:r>
              <a:rPr lang="ru-RU" sz="2000" b="1" i="1" dirty="0" smtClean="0"/>
              <a:t>начало</a:t>
            </a:r>
            <a:r>
              <a:rPr lang="ru-RU" sz="2000" b="1" dirty="0" smtClean="0"/>
              <a:t> – </a:t>
            </a:r>
            <a:r>
              <a:rPr lang="ru-RU" sz="2000" b="1" i="1" dirty="0" smtClean="0"/>
              <a:t>сначала</a:t>
            </a:r>
            <a:r>
              <a:rPr lang="ru-RU" sz="2000" b="1" dirty="0" smtClean="0"/>
              <a:t>, </a:t>
            </a:r>
            <a:r>
              <a:rPr lang="ru-RU" sz="2000" b="1" i="1" dirty="0" smtClean="0"/>
              <a:t>даль</a:t>
            </a:r>
            <a:r>
              <a:rPr lang="ru-RU" sz="2000" b="1" dirty="0" smtClean="0"/>
              <a:t> – </a:t>
            </a:r>
            <a:r>
              <a:rPr lang="ru-RU" sz="2000" b="1" i="1" dirty="0" smtClean="0"/>
              <a:t>вдали</a:t>
            </a:r>
            <a:r>
              <a:rPr lang="ru-RU" sz="2000" b="1" dirty="0" smtClean="0"/>
              <a:t>).</a:t>
            </a:r>
            <a:br>
              <a:rPr lang="ru-RU" sz="2000" b="1" dirty="0" smtClean="0"/>
            </a:br>
            <a:r>
              <a:rPr lang="ru-RU" sz="2000" b="1" dirty="0" smtClean="0"/>
              <a:t>   В предложении наречия бывают обстоятельствами.</a:t>
            </a:r>
            <a:r>
              <a:rPr lang="ru-RU" sz="2000" dirty="0" smtClean="0"/>
              <a:t/>
            </a:r>
            <a:br>
              <a:rPr lang="ru-RU" sz="2000" dirty="0" smtClean="0"/>
            </a:br>
            <a:endParaRPr lang="ru-RU" sz="2000" dirty="0"/>
          </a:p>
        </p:txBody>
      </p:sp>
    </p:spTree>
    <p:extLst>
      <p:ext uri="{BB962C8B-B14F-4D97-AF65-F5344CB8AC3E}">
        <p14:creationId xmlns="" xmlns:p14="http://schemas.microsoft.com/office/powerpoint/2010/main" val="406495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Рисунок 13" descr="http://ostrdetsad.ucoz.ru/znakomcndj/ruchka.png"/>
          <p:cNvPicPr/>
          <p:nvPr/>
        </p:nvPicPr>
        <p:blipFill>
          <a:blip r:embed="rId2">
            <a:extLst>
              <a:ext uri="{28A0092B-C50C-407E-A947-70E740481C1C}">
                <a14:useLocalDpi xmlns="" xmlns:a14="http://schemas.microsoft.com/office/drawing/2010/main" val="0"/>
              </a:ext>
            </a:extLst>
          </a:blip>
          <a:srcRect/>
          <a:stretch>
            <a:fillRect/>
          </a:stretch>
        </p:blipFill>
        <p:spPr bwMode="auto">
          <a:xfrm rot="21126005">
            <a:off x="7466012" y="4752804"/>
            <a:ext cx="1220787" cy="1220788"/>
          </a:xfrm>
          <a:prstGeom prst="rect">
            <a:avLst/>
          </a:prstGeom>
          <a:noFill/>
          <a:ln>
            <a:noFill/>
          </a:ln>
        </p:spPr>
      </p:pic>
      <p:sp>
        <p:nvSpPr>
          <p:cNvPr id="18" name="Заголовок 17"/>
          <p:cNvSpPr>
            <a:spLocks noGrp="1"/>
          </p:cNvSpPr>
          <p:nvPr>
            <p:ph type="title"/>
          </p:nvPr>
        </p:nvSpPr>
        <p:spPr>
          <a:xfrm>
            <a:off x="642910" y="2285992"/>
            <a:ext cx="8229600" cy="1143000"/>
          </a:xfrm>
        </p:spPr>
        <p:txBody>
          <a:bodyPr/>
          <a:lstStyle/>
          <a:p>
            <a:endParaRPr lang="ru-RU" dirty="0"/>
          </a:p>
        </p:txBody>
      </p:sp>
      <p:pic>
        <p:nvPicPr>
          <p:cNvPr id="19" name="Рисунок 18" descr="rus41-1"/>
          <p:cNvPicPr/>
          <p:nvPr/>
        </p:nvPicPr>
        <p:blipFill>
          <a:blip r:embed="rId3"/>
          <a:srcRect/>
          <a:stretch>
            <a:fillRect/>
          </a:stretch>
        </p:blipFill>
        <p:spPr bwMode="auto">
          <a:xfrm>
            <a:off x="2500298" y="285728"/>
            <a:ext cx="4714908" cy="6572272"/>
          </a:xfrm>
          <a:prstGeom prst="rect">
            <a:avLst/>
          </a:prstGeom>
          <a:noFill/>
          <a:ln w="9525">
            <a:noFill/>
            <a:miter lim="800000"/>
            <a:headEnd/>
            <a:tailEnd/>
          </a:ln>
        </p:spPr>
      </p:pic>
    </p:spTree>
    <p:extLst>
      <p:ext uri="{BB962C8B-B14F-4D97-AF65-F5344CB8AC3E}">
        <p14:creationId xmlns="" xmlns:p14="http://schemas.microsoft.com/office/powerpoint/2010/main" val="407164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http://ostrdetsad.ucoz.ru/znakomcndj/ruchka.png"/>
          <p:cNvPicPr/>
          <p:nvPr/>
        </p:nvPicPr>
        <p:blipFill>
          <a:blip r:embed="rId2">
            <a:extLst>
              <a:ext uri="{28A0092B-C50C-407E-A947-70E740481C1C}">
                <a14:useLocalDpi xmlns="" xmlns:a14="http://schemas.microsoft.com/office/drawing/2010/main" val="0"/>
              </a:ext>
            </a:extLst>
          </a:blip>
          <a:srcRect/>
          <a:stretch>
            <a:fillRect/>
          </a:stretch>
        </p:blipFill>
        <p:spPr bwMode="auto">
          <a:xfrm rot="21126005">
            <a:off x="7658225" y="566135"/>
            <a:ext cx="1220787" cy="1220788"/>
          </a:xfrm>
          <a:prstGeom prst="rect">
            <a:avLst/>
          </a:prstGeom>
          <a:noFill/>
          <a:ln>
            <a:noFill/>
          </a:ln>
        </p:spPr>
      </p:pic>
      <p:pic>
        <p:nvPicPr>
          <p:cNvPr id="6" name="Picture 2" descr="http://rgals.ru/photos/dlya-detey-mayatnik-67813-large.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071538" y="4212008"/>
            <a:ext cx="1346561" cy="2645992"/>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AutoShape 2" descr="https://stolicadetstva.com/images/text/Kracnue_volki.jpg"/>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AutoShape 4" descr="https://stolicadetstva.com/images/text/Kracnue_volki.jpg"/>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 name="Заголовок 19"/>
          <p:cNvSpPr>
            <a:spLocks noGrp="1"/>
          </p:cNvSpPr>
          <p:nvPr>
            <p:ph type="title"/>
          </p:nvPr>
        </p:nvSpPr>
        <p:spPr>
          <a:xfrm>
            <a:off x="785786" y="1857364"/>
            <a:ext cx="8229600" cy="2357454"/>
          </a:xfrm>
        </p:spPr>
        <p:txBody>
          <a:bodyPr/>
          <a:lstStyle/>
          <a:p>
            <a:r>
              <a:rPr lang="ru-RU" sz="1800" b="1" i="1" dirty="0" smtClean="0">
                <a:solidFill>
                  <a:srgbClr val="00B0F0"/>
                </a:solidFill>
              </a:rPr>
              <a:t>Классификация по способу образования:</a:t>
            </a:r>
            <a:r>
              <a:rPr lang="ru-RU" sz="1800" b="1" dirty="0" smtClean="0">
                <a:solidFill>
                  <a:srgbClr val="00B0F0"/>
                </a:solidFill>
              </a:rPr>
              <a:t/>
            </a:r>
            <a:br>
              <a:rPr lang="ru-RU" sz="1800" b="1" dirty="0" smtClean="0">
                <a:solidFill>
                  <a:srgbClr val="00B0F0"/>
                </a:solidFill>
              </a:rPr>
            </a:br>
            <a:r>
              <a:rPr lang="ru-RU" sz="1800" b="1" dirty="0" smtClean="0">
                <a:solidFill>
                  <a:srgbClr val="00B0F0"/>
                </a:solidFill>
              </a:rPr>
              <a:t>суффиксальный: </a:t>
            </a:r>
            <a:r>
              <a:rPr lang="ru-RU" sz="1800" b="1" i="1" dirty="0" smtClean="0">
                <a:solidFill>
                  <a:srgbClr val="00B0F0"/>
                </a:solidFill>
              </a:rPr>
              <a:t>быстрый — быстро</a:t>
            </a:r>
            <a:r>
              <a:rPr lang="ru-RU" sz="1800" b="1" dirty="0" smtClean="0">
                <a:solidFill>
                  <a:srgbClr val="00B0F0"/>
                </a:solidFill>
              </a:rPr>
              <a:t>, </a:t>
            </a:r>
            <a:r>
              <a:rPr lang="ru-RU" sz="1800" b="1" i="1" dirty="0" smtClean="0">
                <a:solidFill>
                  <a:srgbClr val="00B0F0"/>
                </a:solidFill>
              </a:rPr>
              <a:t>творческий — творчески</a:t>
            </a:r>
            <a:r>
              <a:rPr lang="ru-RU" sz="1800" b="1" dirty="0" smtClean="0">
                <a:solidFill>
                  <a:srgbClr val="00B0F0"/>
                </a:solidFill>
              </a:rPr>
              <a:t>;</a:t>
            </a:r>
            <a:br>
              <a:rPr lang="ru-RU" sz="1800" b="1" dirty="0" smtClean="0">
                <a:solidFill>
                  <a:srgbClr val="00B0F0"/>
                </a:solidFill>
              </a:rPr>
            </a:br>
            <a:r>
              <a:rPr lang="ru-RU" sz="1800" b="1" dirty="0" smtClean="0">
                <a:solidFill>
                  <a:srgbClr val="00B0F0"/>
                </a:solidFill>
              </a:rPr>
              <a:t>приставочно-суффиксальный: </a:t>
            </a:r>
            <a:r>
              <a:rPr lang="ru-RU" sz="1800" b="1" i="1" dirty="0" smtClean="0">
                <a:solidFill>
                  <a:srgbClr val="00B0F0"/>
                </a:solidFill>
              </a:rPr>
              <a:t>сухой — досуха</a:t>
            </a:r>
            <a:r>
              <a:rPr lang="ru-RU" sz="1800" b="1" dirty="0" smtClean="0">
                <a:solidFill>
                  <a:srgbClr val="00B0F0"/>
                </a:solidFill>
              </a:rPr>
              <a:t>;</a:t>
            </a:r>
            <a:br>
              <a:rPr lang="ru-RU" sz="1800" b="1" dirty="0" smtClean="0">
                <a:solidFill>
                  <a:srgbClr val="00B0F0"/>
                </a:solidFill>
              </a:rPr>
            </a:br>
            <a:r>
              <a:rPr lang="ru-RU" sz="1800" b="1" dirty="0" smtClean="0">
                <a:solidFill>
                  <a:srgbClr val="00B0F0"/>
                </a:solidFill>
              </a:rPr>
              <a:t>приставочный: </a:t>
            </a:r>
            <a:r>
              <a:rPr lang="ru-RU" sz="1800" b="1" i="1" dirty="0" smtClean="0">
                <a:solidFill>
                  <a:srgbClr val="00B0F0"/>
                </a:solidFill>
              </a:rPr>
              <a:t>хорошо — нехорошо</a:t>
            </a:r>
            <a:r>
              <a:rPr lang="ru-RU" sz="1800" b="1" dirty="0" smtClean="0">
                <a:solidFill>
                  <a:srgbClr val="00B0F0"/>
                </a:solidFill>
              </a:rPr>
              <a:t>, </a:t>
            </a:r>
            <a:r>
              <a:rPr lang="ru-RU" sz="1800" b="1" i="1" dirty="0" smtClean="0">
                <a:solidFill>
                  <a:srgbClr val="00B0F0"/>
                </a:solidFill>
              </a:rPr>
              <a:t>куда — никуда</a:t>
            </a:r>
            <a:r>
              <a:rPr lang="ru-RU" sz="1800" b="1" dirty="0" smtClean="0">
                <a:solidFill>
                  <a:srgbClr val="00B0F0"/>
                </a:solidFill>
              </a:rPr>
              <a:t>;</a:t>
            </a:r>
            <a:br>
              <a:rPr lang="ru-RU" sz="1800" b="1" dirty="0" smtClean="0">
                <a:solidFill>
                  <a:srgbClr val="00B0F0"/>
                </a:solidFill>
              </a:rPr>
            </a:br>
            <a:r>
              <a:rPr lang="ru-RU" sz="1800" b="1" dirty="0" smtClean="0">
                <a:solidFill>
                  <a:srgbClr val="00B0F0"/>
                </a:solidFill>
              </a:rPr>
              <a:t>Сложение разных видов:</a:t>
            </a:r>
            <a:br>
              <a:rPr lang="ru-RU" sz="1800" b="1" dirty="0" smtClean="0">
                <a:solidFill>
                  <a:srgbClr val="00B0F0"/>
                </a:solidFill>
              </a:rPr>
            </a:br>
            <a:r>
              <a:rPr lang="ru-RU" sz="1800" b="1" dirty="0" smtClean="0">
                <a:solidFill>
                  <a:srgbClr val="00B0F0"/>
                </a:solidFill>
              </a:rPr>
              <a:t>сложение слов: </a:t>
            </a:r>
            <a:r>
              <a:rPr lang="ru-RU" sz="1800" b="1" i="1" dirty="0" smtClean="0">
                <a:solidFill>
                  <a:srgbClr val="00B0F0"/>
                </a:solidFill>
              </a:rPr>
              <a:t>еле, еле — еле-еле</a:t>
            </a:r>
            <a:r>
              <a:rPr lang="ru-RU" sz="1800" b="1" dirty="0" smtClean="0">
                <a:solidFill>
                  <a:srgbClr val="00B0F0"/>
                </a:solidFill>
              </a:rPr>
              <a:t>, </a:t>
            </a:r>
            <a:r>
              <a:rPr lang="ru-RU" sz="1800" b="1" i="1" dirty="0" smtClean="0">
                <a:solidFill>
                  <a:srgbClr val="00B0F0"/>
                </a:solidFill>
              </a:rPr>
              <a:t>опрометчиво — безумно</a:t>
            </a:r>
            <a:r>
              <a:rPr lang="ru-RU" sz="1800" b="1" dirty="0" smtClean="0">
                <a:solidFill>
                  <a:srgbClr val="00B0F0"/>
                </a:solidFill>
              </a:rPr>
              <a:t>;</a:t>
            </a:r>
            <a:br>
              <a:rPr lang="ru-RU" sz="1800" b="1" dirty="0" smtClean="0">
                <a:solidFill>
                  <a:srgbClr val="00B0F0"/>
                </a:solidFill>
              </a:rPr>
            </a:br>
            <a:r>
              <a:rPr lang="ru-RU" sz="1800" b="1" dirty="0" smtClean="0">
                <a:solidFill>
                  <a:srgbClr val="00B0F0"/>
                </a:solidFill>
              </a:rPr>
              <a:t>сложение с первым элементом </a:t>
            </a:r>
            <a:r>
              <a:rPr lang="ru-RU" sz="1800" b="1" i="1" dirty="0" smtClean="0">
                <a:solidFill>
                  <a:srgbClr val="00B0F0"/>
                </a:solidFill>
              </a:rPr>
              <a:t>полу-</a:t>
            </a:r>
            <a:r>
              <a:rPr lang="ru-RU" sz="1800" b="1" dirty="0" smtClean="0">
                <a:solidFill>
                  <a:srgbClr val="00B0F0"/>
                </a:solidFill>
              </a:rPr>
              <a:t>: </a:t>
            </a:r>
            <a:r>
              <a:rPr lang="ru-RU" sz="1800" b="1" i="1" dirty="0" smtClean="0">
                <a:solidFill>
                  <a:srgbClr val="00B0F0"/>
                </a:solidFill>
              </a:rPr>
              <a:t>полулежа</a:t>
            </a:r>
            <a:r>
              <a:rPr lang="ru-RU" sz="1800" b="1" dirty="0" smtClean="0">
                <a:solidFill>
                  <a:srgbClr val="00B0F0"/>
                </a:solidFill>
              </a:rPr>
              <a:t>;</a:t>
            </a:r>
            <a:br>
              <a:rPr lang="ru-RU" sz="1800" b="1" dirty="0" smtClean="0">
                <a:solidFill>
                  <a:srgbClr val="00B0F0"/>
                </a:solidFill>
              </a:rPr>
            </a:br>
            <a:r>
              <a:rPr lang="ru-RU" sz="1800" b="1" dirty="0" smtClean="0">
                <a:solidFill>
                  <a:srgbClr val="00B0F0"/>
                </a:solidFill>
              </a:rPr>
              <a:t>сложение с присоединением суффикса или приставки и суффикса: </a:t>
            </a:r>
            <a:r>
              <a:rPr lang="ru-RU" sz="1800" b="1" i="1" dirty="0" smtClean="0">
                <a:solidFill>
                  <a:srgbClr val="00B0F0"/>
                </a:solidFill>
              </a:rPr>
              <a:t>мимо ходить — мимоходом</a:t>
            </a:r>
            <a:r>
              <a:rPr lang="ru-RU" sz="1800" b="1" dirty="0" smtClean="0">
                <a:solidFill>
                  <a:srgbClr val="00B0F0"/>
                </a:solidFill>
              </a:rPr>
              <a:t>,    </a:t>
            </a:r>
            <a:r>
              <a:rPr lang="ru-RU" sz="1800" b="1" i="1" dirty="0" smtClean="0">
                <a:solidFill>
                  <a:srgbClr val="00B0F0"/>
                </a:solidFill>
              </a:rPr>
              <a:t>пол, сила — вполсилы</a:t>
            </a:r>
            <a:r>
              <a:rPr lang="ru-RU" sz="1800" b="1" dirty="0" smtClean="0">
                <a:solidFill>
                  <a:srgbClr val="00B0F0"/>
                </a:solidFill>
              </a:rPr>
              <a:t>.</a:t>
            </a:r>
            <a:br>
              <a:rPr lang="ru-RU" sz="1800" b="1" dirty="0" smtClean="0">
                <a:solidFill>
                  <a:srgbClr val="00B0F0"/>
                </a:solidFill>
              </a:rPr>
            </a:br>
            <a:endParaRPr lang="ru-RU" sz="1800" b="1" dirty="0">
              <a:solidFill>
                <a:srgbClr val="00B0F0"/>
              </a:solidFill>
            </a:endParaRPr>
          </a:p>
        </p:txBody>
      </p:sp>
    </p:spTree>
    <p:extLst>
      <p:ext uri="{BB962C8B-B14F-4D97-AF65-F5344CB8AC3E}">
        <p14:creationId xmlns="" xmlns:p14="http://schemas.microsoft.com/office/powerpoint/2010/main" val="3951335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http://ostrdetsad.ucoz.ru/znakomcndj/ruchka.png"/>
          <p:cNvPicPr/>
          <p:nvPr/>
        </p:nvPicPr>
        <p:blipFill>
          <a:blip r:embed="rId2">
            <a:extLst>
              <a:ext uri="{28A0092B-C50C-407E-A947-70E740481C1C}">
                <a14:useLocalDpi xmlns="" xmlns:a14="http://schemas.microsoft.com/office/drawing/2010/main" val="0"/>
              </a:ext>
            </a:extLst>
          </a:blip>
          <a:srcRect/>
          <a:stretch>
            <a:fillRect/>
          </a:stretch>
        </p:blipFill>
        <p:spPr bwMode="auto">
          <a:xfrm rot="21126005">
            <a:off x="7078994" y="4578671"/>
            <a:ext cx="1220787" cy="1220788"/>
          </a:xfrm>
          <a:prstGeom prst="rect">
            <a:avLst/>
          </a:prstGeom>
          <a:noFill/>
          <a:ln>
            <a:noFill/>
          </a:ln>
        </p:spPr>
      </p:pic>
      <p:sp>
        <p:nvSpPr>
          <p:cNvPr id="11" name="AutoShape 2" descr="https://stolicadetstva.com/images/text/Kracnue_volki.jpg"/>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AutoShape 4" descr="https://stolicadetstva.com/images/text/Kracnue_volki.jpg"/>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2" name="Picture 16" descr="http://kvak.by/pics/items/00-00000008-5_20170601130640.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rot="20395742">
            <a:off x="1098557" y="5014670"/>
            <a:ext cx="1984452" cy="1341292"/>
          </a:xfrm>
          <a:prstGeom prst="rect">
            <a:avLst/>
          </a:prstGeom>
          <a:noFill/>
          <a:extLst>
            <a:ext uri="{909E8E84-426E-40DD-AFC4-6F175D3DCCD1}">
              <a14:hiddenFill xmlns="" xmlns:a14="http://schemas.microsoft.com/office/drawing/2010/main">
                <a:solidFill>
                  <a:srgbClr val="FFFFFF"/>
                </a:solidFill>
              </a14:hiddenFill>
            </a:ext>
          </a:extLst>
        </p:spPr>
      </p:pic>
      <p:pic>
        <p:nvPicPr>
          <p:cNvPr id="23" name="Picture 4" descr="http://www.astridlindgren.se/sites/default/files/imagecache/timeline_image/09_2.jpg"/>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1142977" y="785794"/>
            <a:ext cx="1571636" cy="207456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Заголовок 14"/>
          <p:cNvSpPr>
            <a:spLocks noGrp="1"/>
          </p:cNvSpPr>
          <p:nvPr>
            <p:ph type="title"/>
          </p:nvPr>
        </p:nvSpPr>
        <p:spPr>
          <a:xfrm>
            <a:off x="914400" y="2643182"/>
            <a:ext cx="8229600" cy="1143000"/>
          </a:xfrm>
        </p:spPr>
        <p:txBody>
          <a:bodyPr/>
          <a:lstStyle/>
          <a:p>
            <a:endParaRPr lang="ru-RU" sz="1600" dirty="0"/>
          </a:p>
        </p:txBody>
      </p:sp>
      <p:pic>
        <p:nvPicPr>
          <p:cNvPr id="16" name="Рисунок 15" descr="ris1"/>
          <p:cNvPicPr/>
          <p:nvPr/>
        </p:nvPicPr>
        <p:blipFill>
          <a:blip r:embed="rId5"/>
          <a:srcRect/>
          <a:stretch>
            <a:fillRect/>
          </a:stretch>
        </p:blipFill>
        <p:spPr bwMode="auto">
          <a:xfrm>
            <a:off x="2357422" y="1643050"/>
            <a:ext cx="5429288" cy="3357586"/>
          </a:xfrm>
          <a:prstGeom prst="rect">
            <a:avLst/>
          </a:prstGeom>
          <a:noFill/>
          <a:ln w="9525">
            <a:noFill/>
            <a:miter lim="800000"/>
            <a:headEnd/>
            <a:tailEnd/>
          </a:ln>
        </p:spPr>
      </p:pic>
    </p:spTree>
    <p:extLst>
      <p:ext uri="{BB962C8B-B14F-4D97-AF65-F5344CB8AC3E}">
        <p14:creationId xmlns="" xmlns:p14="http://schemas.microsoft.com/office/powerpoint/2010/main" val="437367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123728" y="519202"/>
            <a:ext cx="6091610" cy="5338690"/>
          </a:xfrm>
          <a:prstGeom prst="roundRect">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2000" b="0" i="0" u="none" strike="noStrike" kern="0" cap="none" spc="0" normalizeH="0" baseline="0" noProof="0" dirty="0" smtClean="0">
              <a:ln>
                <a:noFill/>
              </a:ln>
              <a:solidFill>
                <a:srgbClr val="FF0000"/>
              </a:solidFill>
              <a:effectLst/>
              <a:uLnTx/>
              <a:uFillTx/>
              <a:latin typeface="Arial Black" panose="020B0A04020102020204" pitchFamily="34" charset="0"/>
              <a:ea typeface="+mn-ea"/>
              <a:cs typeface="+mn-cs"/>
            </a:endParaRPr>
          </a:p>
        </p:txBody>
      </p:sp>
      <p:pic>
        <p:nvPicPr>
          <p:cNvPr id="5" name="Рисунок 4" descr="http://ostrdetsad.ucoz.ru/znakomcndj/ruchka.png"/>
          <p:cNvPicPr/>
          <p:nvPr/>
        </p:nvPicPr>
        <p:blipFill>
          <a:blip r:embed="rId2">
            <a:extLst>
              <a:ext uri="{28A0092B-C50C-407E-A947-70E740481C1C}">
                <a14:useLocalDpi xmlns="" xmlns:a14="http://schemas.microsoft.com/office/drawing/2010/main" val="0"/>
              </a:ext>
            </a:extLst>
          </a:blip>
          <a:srcRect/>
          <a:stretch>
            <a:fillRect/>
          </a:stretch>
        </p:blipFill>
        <p:spPr bwMode="auto">
          <a:xfrm rot="21126005">
            <a:off x="7658225" y="566135"/>
            <a:ext cx="1220787" cy="1220788"/>
          </a:xfrm>
          <a:prstGeom prst="rect">
            <a:avLst/>
          </a:prstGeom>
          <a:noFill/>
          <a:ln>
            <a:noFill/>
          </a:ln>
        </p:spPr>
      </p:pic>
      <p:sp>
        <p:nvSpPr>
          <p:cNvPr id="11" name="AutoShape 2" descr="https://stolicadetstva.com/images/text/Kracnue_volki.jpg"/>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AutoShape 4" descr="https://stolicadetstva.com/images/text/Kracnue_volki.jpg"/>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170" name="Rectangle 2"/>
          <p:cNvSpPr>
            <a:spLocks noChangeArrowheads="1"/>
          </p:cNvSpPr>
          <p:nvPr/>
        </p:nvSpPr>
        <p:spPr bwMode="auto">
          <a:xfrm>
            <a:off x="2214546" y="642918"/>
            <a:ext cx="5929354"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tab pos="457200" algn="l"/>
              </a:tabLst>
            </a:pPr>
            <a:r>
              <a:rPr kumimoji="0" lang="ru-RU" b="1"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Сравнительная степень выражается:</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a:t>
            </a:r>
            <a:endParaRPr kumimoji="0" lang="ru-RU" b="0" i="0" u="none" strike="noStrike" cap="none" normalizeH="0" baseline="0" dirty="0" smtClean="0">
              <a:ln>
                <a:noFill/>
              </a:ln>
              <a:solidFill>
                <a:schemeClr val="tx1"/>
              </a:solidFill>
              <a:effectLst/>
              <a:latin typeface="Arial" pitchFamily="34" charset="0"/>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синтаксически: с помощью суффиксов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-ее</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-ей</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a:t>
            </a:r>
            <a:r>
              <a:rPr kumimoji="0" lang="ru-RU" b="0" i="1" u="none" strike="noStrike" cap="none" normalizeH="0" baseline="0" dirty="0" err="1" smtClean="0">
                <a:ln>
                  <a:noFill/>
                </a:ln>
                <a:solidFill>
                  <a:srgbClr val="000000"/>
                </a:solidFill>
                <a:effectLst/>
                <a:latin typeface="Calibri" pitchFamily="34" charset="0"/>
                <a:ea typeface="Times New Roman" pitchFamily="18" charset="0"/>
                <a:cs typeface="Aharoni" pitchFamily="2" charset="-79"/>
              </a:rPr>
              <a:t>ше</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-е</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,"-же"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интереснее</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дольше</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сильней</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громче</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Некоторые наречия образуют сравнительную степень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Aharoni" pitchFamily="2" charset="-79"/>
              </a:rPr>
              <a:t>супплетивно</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то есть меняя основу: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хорошо — </a:t>
            </a:r>
            <a:r>
              <a:rPr kumimoji="0" lang="ru-RU" b="0" i="1" u="none" strike="noStrike" cap="none" normalizeH="0" baseline="0" dirty="0" err="1" smtClean="0">
                <a:ln>
                  <a:noFill/>
                </a:ln>
                <a:solidFill>
                  <a:srgbClr val="000000"/>
                </a:solidFill>
                <a:effectLst/>
                <a:latin typeface="Calibri" pitchFamily="34" charset="0"/>
                <a:ea typeface="Times New Roman" pitchFamily="18" charset="0"/>
                <a:cs typeface="Aharoni" pitchFamily="2" charset="-79"/>
              </a:rPr>
              <a:t>лучше</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Aharoni" pitchFamily="2" charset="-79"/>
              </a:rPr>
              <a:t>,</a:t>
            </a:r>
            <a:r>
              <a:rPr kumimoji="0" lang="ru-RU" b="0" i="1" u="none" strike="noStrike" cap="none" normalizeH="0" baseline="0" dirty="0" err="1" smtClean="0">
                <a:ln>
                  <a:noFill/>
                </a:ln>
                <a:solidFill>
                  <a:srgbClr val="000000"/>
                </a:solidFill>
                <a:effectLst/>
                <a:latin typeface="Calibri" pitchFamily="34" charset="0"/>
                <a:ea typeface="Times New Roman" pitchFamily="18" charset="0"/>
                <a:cs typeface="Aharoni" pitchFamily="2" charset="-79"/>
              </a:rPr>
              <a:t>много</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 больше</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мало — меньше","глубоко-глубже";</a:t>
            </a:r>
            <a:endParaRPr kumimoji="0" lang="ru-RU" b="0" i="0" u="none" strike="noStrike" cap="none" normalizeH="0" baseline="0" dirty="0" smtClean="0">
              <a:ln>
                <a:noFill/>
              </a:ln>
              <a:solidFill>
                <a:schemeClr val="tx1"/>
              </a:solidFill>
              <a:effectLst/>
              <a:latin typeface="Arial" pitchFamily="34" charset="0"/>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аналитически: при помощи вспомогательного слова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более</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в сочетании с исходной формой наречия: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более сильно</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более гнусно</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a:t>
            </a:r>
            <a:r>
              <a:rPr kumimoji="0" lang="ru-RU" b="0" i="1"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более мерзко</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haroni" pitchFamily="2" charset="-79"/>
              </a:rPr>
              <a:t> и т. д.</a:t>
            </a:r>
            <a:endParaRPr kumimoji="0" lang="ru-RU" b="0" i="0" u="none" strike="noStrike" cap="none" normalizeH="0" baseline="0" dirty="0" smtClean="0">
              <a:ln>
                <a:noFill/>
              </a:ln>
              <a:solidFill>
                <a:schemeClr val="tx1"/>
              </a:solidFill>
              <a:effectLst/>
              <a:latin typeface="Arial" pitchFamily="34" charset="0"/>
              <a:cs typeface="Aharoni" pitchFamily="2" charset="-79"/>
            </a:endParaRPr>
          </a:p>
        </p:txBody>
      </p:sp>
    </p:spTree>
    <p:extLst>
      <p:ext uri="{BB962C8B-B14F-4D97-AF65-F5344CB8AC3E}">
        <p14:creationId xmlns="" xmlns:p14="http://schemas.microsoft.com/office/powerpoint/2010/main" val="757498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Другая 2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1859B"/>
      </a:hlink>
      <a:folHlink>
        <a:srgbClr val="205867"/>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135</Words>
  <Application>Microsoft Office PowerPoint</Application>
  <PresentationFormat>Экран (4:3)</PresentationFormat>
  <Paragraphs>38</Paragraphs>
  <Slides>21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Наречие</vt:lpstr>
      <vt:lpstr>Древние римляне эту часть речи называли adverbium,что в буквальном переводе означает“приглаголие”. Русские грамматисты дали этой части речи такое же наименование, изменив лишь приставку. Следовательно, древние учёные главное содержание наречия видели в том, что оно должно быть при глаголе (“приглаголие”) или “накладываться” на глагол (наречие). </vt:lpstr>
      <vt:lpstr>Слайд 3</vt:lpstr>
      <vt:lpstr>За урок 10 и более баллов- «5» 8-9 баллов- «4»  5-7 баллов- «3» Менее 5 баллов-……. </vt:lpstr>
      <vt:lpstr>Наречия обозначают признак действия и отвечают на вопросы  к а к?  к у д а?  к о г д а?  и др.(бежать (к а к?) быстро, смотреть (к у д а?) вверх, сделать (к о г д а?) завтра).      Наречия обычно зависят от глаголов (горит ясно), а также от имен прилагательных (гостеприимен по-татарски), от наречий (очень хорошо), от существительных (прогулка пешком).  Наречия не склоняются и не спрягаются. Это  неизменяемые слова, значит не имеют окончаний.         Как прилагательные имеют степени сравнения.    Чаще всего наречия образуются от прилагательных (весёлый – весело, узкий – узко) и существительных (начало – сначала, даль – вдали).    В предложении наречия бывают обстоятельствами. </vt:lpstr>
      <vt:lpstr>Слайд 6</vt:lpstr>
      <vt:lpstr>Классификация по способу образования: суффиксальный: быстрый — быстро, творческий — творчески; приставочно-суффиксальный: сухой — досуха; приставочный: хорошо — нехорошо, куда — никуда; Сложение разных видов: сложение слов: еле, еле — еле-еле, опрометчиво — безумно; сложение с первым элементом полу-: полулежа; сложение с присоединением суффикса или приставки и суффикса: мимо ходить — мимоходом,    пол, сила — вполсилы. </vt:lpstr>
      <vt:lpstr>Слайд 8</vt:lpstr>
      <vt:lpstr>Слайд 9</vt:lpstr>
      <vt:lpstr>Превосходная степень выражается:  синтаксически (греч. σοφὸς — σοφοτατα): мудро — мудрее всего; с помощью            суффиксов -ейш-, -айш-:покорнейше прошу, нижайше кланяюсь. Очень редко употребляется в современном русском языке; аналитически: сочетанием слова наиболее с исходной формой                 наречия: наиболее противно, наиболее страшно, наиболее плохо т. п. Имеет книжный оттенок и употребляется большей частью в научном стиле речи и публицистике; сложная форма: сочетанием слов всех, всего с синтетической формой сравнительной степени: лучше всех,лучше всего, больше всего.        Чтобы отличить наречие от прилагательного, нужно установить, от какого слова оно зависит. Если зависит от существительного, это прилагательное (класс дружнее), если от глагола, это наречие (запеть дружнее). </vt:lpstr>
      <vt:lpstr>Слайд 11</vt:lpstr>
      <vt:lpstr>Критерии этапа урока: 0-1 ошибка- 5 баллов 2-3 ошибки-4 балла 4-5 ошибки-3 балла Больше 5 ошибок-2 балла </vt:lpstr>
      <vt:lpstr>«5»:  Спишите, раскрывая скобки и вставляя пропущенные буквы. Укажите, к какой части речи относятся выделенные слова. Им всегда (н...)когда, (н...)куда пойти, (н...)зачем беспокоиться, (н...)куда не выходить, (н...)где остановиться, (н...)где не задерживаться, (н...)как не мог прийти, (н...)сколько не обидеться, (н...)о чем не спорить, (н...)чуть не огорчиться, (н...) (от)куда ждать помощи, (н...)чему не радоваться. «4»:   Допишите наречия. Составьте любое предложение,используя наречия  Запрост..., досыт..., начист..., набел..., затемн..., насух..., искос..., надолг..., дотемн..., намертв..., изредк..., воедин..., сызнов..., добел..., докрасн..., сдур..., сгоряч..., направ..., слев...       «3»:  Шагнуть влев..., справ... обгоняет грузовик, уйти засветл..., задолг... до приказа,  добраться затемн..., вытереть досух..., изредк... интересоваться, начать занов...,  засидеться допоздн..., вылизать дочист..., наскор... перекусить, надолг... запомнить</vt:lpstr>
      <vt:lpstr>5»: Спишите, раскрывая скобки и вставляя пропущенные буквы. Укажите, к какой части речи относятся выделенные слова. Им всегда нЕ.когда, нЕкуда пойти, нЕзачем беспокоиться, н.Икуда не выходить, нЕгде остановиться, нИгде не задерживаться, нИкак не мог прийти, н.Исколько не обидеться, ни  о чем не спорить, нИчуть не огорчиться, нЕ  откуда ждать помощи,  нИчему не радоваться. -«4»:  Допишите наречия. ЗапростО., досытА., начистО, набелО., затемнО, насухО, искосА, надолгО., дотемнА, намертв...О, изредкА, воединО., сызновА., добелА, докраснА, сдурА, сгорячА., направО,слевА.  -«3»: Шагнуть влевО, справА обгоняет грузовик, уйти засветлО., задолгО. до приказа, добраться затемнО., вытереть досух.А, изредкА интересоваться, начать зановА, засидеться допозднА., вылизать дочистА., наскорО  перекусить, надолгО запомнить   </vt:lpstr>
      <vt:lpstr>Критерии этапа урока: 0-1 ошибка- 5 баллов 2-3 ошибки-4 балла 4-5 ошибки-3 балла Больше 5 ошибок-2 балла</vt:lpstr>
      <vt:lpstr>По значению (семантике) наречия делятся на две группы: определительные иобстоятельственные.   </vt:lpstr>
      <vt:lpstr>       По своему образованию эти наречия восходят к кратким      формам прилагательных.      1.В наречиях с приставками в-, на-, за- на конце пишется буква о (влево, наглухо, заново).      2.В наречиях с приставками из-, до-, с- на конце пишется буква а (издавна, дочиста, сгоряча).      3.После шипящих ж, ш, ч на конце наречий пишется ь.      Исключения: уж, замуж, невтерпеж.      4.После шипящих на конце наречий под ударением пишется о, без ударения – е: горячо, свежо, певуче, исключение: еще. </vt:lpstr>
      <vt:lpstr>1.Найдите предложение, в котором выделенное слово – наречие А.Самолет стрелой взмыл (в)верх.         Б Я пришел (за)тем, что вы мне обещали.  В.(В)начале июня начнутся экзамены.  Г.Мы шли (по)прежнему маршруту..        2. Найдите предложение с ошибкой в употреблении наречия.         А.Говори немного медленнее  Б.Лес шумит дружней.        В.Ты отвечал лучше всех.         Г. Пиши более разборчивее      3.Укажите, какое слово надо писать через дефис         А.(в)двоем,         Б.(во)вторых,         В.(на)двоих,         Г.(во)вторы 4.Укажите, какое наречие пишется без мягкого знака А.настеж…                      Б.наотмаш…                   В.замуж…    Г.навзнич... 5.Укажите группу наречий, образованных от наречий:         А.поэтому. так себе, наяву, вброд;         Б.вполсилы, досыта, оземь, вдвоем;                        В.навсегда, послезавтра, доныне, как-нибудь;                             Г.еле-еле, по-своему, отроду, втрое.                       </vt:lpstr>
      <vt:lpstr>          1.А.     2.Г.     3.Б.      4.В.        5.В. </vt:lpstr>
      <vt:lpstr> За урок 10 и более баллов- «5» 8-9 баллов- «4»  5-7 баллов- «3» Менее 5 баллов-……. </vt:lpstr>
      <vt:lpstr>Оцените,  как  прошла ваша работа  на  уроке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Microsoft</cp:lastModifiedBy>
  <cp:revision>32</cp:revision>
  <dcterms:created xsi:type="dcterms:W3CDTF">2014-11-22T17:16:34Z</dcterms:created>
  <dcterms:modified xsi:type="dcterms:W3CDTF">2018-02-20T11:45:36Z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603750</vt:lpwstr>
  </property>
  <property fmtid="{D5CDD505-2E9C-101B-9397-08002B2CF9AE}" pid="3" name="NXPowerLiteSettings">
    <vt:lpwstr>F6000400038000</vt:lpwstr>
  </property>
  <property fmtid="{D5CDD505-2E9C-101B-9397-08002B2CF9AE}" pid="4" name="NXPowerLiteVersion">
    <vt:lpwstr>D4.3.1</vt:lpwstr>
  </property>
</Properties>
</file>