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80" r:id="rId2"/>
    <p:sldId id="268" r:id="rId3"/>
    <p:sldId id="257" r:id="rId4"/>
    <p:sldId id="273" r:id="rId5"/>
    <p:sldId id="274" r:id="rId6"/>
    <p:sldId id="275" r:id="rId7"/>
    <p:sldId id="276" r:id="rId8"/>
    <p:sldId id="277" r:id="rId9"/>
    <p:sldId id="279" r:id="rId10"/>
    <p:sldId id="278" r:id="rId11"/>
    <p:sldId id="27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576" autoAdjust="0"/>
  </p:normalViewPr>
  <p:slideViewPr>
    <p:cSldViewPr>
      <p:cViewPr>
        <p:scale>
          <a:sx n="107" d="100"/>
          <a:sy n="107" d="100"/>
        </p:scale>
        <p:origin x="-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CA60E-1AF7-46BA-A824-F3FDE956293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5FB8-5471-4781-A227-6E44D400FF1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6E5C-55A0-49EC-BEAE-B6C3E6C2D9B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F299-7FE0-44AA-A9ED-28A0517D363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9BA9-A92D-4398-854E-52344DAC909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C360-FFDC-4BB8-9344-A86BE8BE3AC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04A9-EFA3-4974-B491-FAB6827B989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088-FD94-4BA7-AE59-D106E4ECC4F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CF0A-B89D-4F23-A1B1-756A8BAF68F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DB39-C102-4F0C-BBFC-A2EDFBE476D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F7143C-C726-45C5-AD6C-AD85EC55CBC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EF175F-48EA-4AC0-A547-B00F9C20C57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Экзамен.</a:t>
            </a:r>
            <a:br>
              <a:rPr lang="ru-RU" dirty="0" smtClean="0"/>
            </a:br>
            <a:r>
              <a:rPr lang="ru-RU" dirty="0" smtClean="0"/>
              <a:t>Советы родителям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Презентация к родительскому собранию в 9 классе</a:t>
            </a:r>
          </a:p>
          <a:p>
            <a:r>
              <a:rPr lang="ru-RU" sz="2400" dirty="0" smtClean="0"/>
              <a:t>Классный руководитель </a:t>
            </a:r>
          </a:p>
          <a:p>
            <a:r>
              <a:rPr lang="ru-RU" sz="2400" dirty="0" err="1" smtClean="0"/>
              <a:t>Учеваткина</a:t>
            </a:r>
            <a:r>
              <a:rPr lang="ru-RU" sz="2400" dirty="0" smtClean="0"/>
              <a:t> Ирина Валериевна</a:t>
            </a:r>
          </a:p>
          <a:p>
            <a:r>
              <a:rPr lang="ru-RU" sz="2400" dirty="0" smtClean="0"/>
              <a:t>СШ №1 г.Есиль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850168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Совет </a:t>
            </a:r>
            <a:r>
              <a:rPr lang="en-US" dirty="0" smtClean="0"/>
              <a:t>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+mj-lt"/>
              </a:rPr>
              <a:t>Любите своего ребёнка! </a:t>
            </a:r>
            <a:r>
              <a:rPr lang="ru-RU" sz="3200" dirty="0" smtClean="0">
                <a:latin typeface="+mj-lt"/>
              </a:rPr>
              <a:t>Провал на экзамене – огромный психологический стресс. Не допустите этого!</a:t>
            </a:r>
            <a:endParaRPr lang="ru-R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783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altLang="ru-RU" sz="6000" b="1" dirty="0"/>
          </a:p>
          <a:p>
            <a:pPr algn="ctr">
              <a:buFont typeface="Wingdings" pitchFamily="2" charset="2"/>
              <a:buNone/>
            </a:pPr>
            <a:endParaRPr lang="ru-RU" altLang="ru-RU" sz="6000" b="1" dirty="0"/>
          </a:p>
          <a:p>
            <a:pPr algn="ctr">
              <a:buFont typeface="Wingdings" pitchFamily="2" charset="2"/>
              <a:buNone/>
            </a:pPr>
            <a:r>
              <a:rPr lang="ru-RU" altLang="ru-RU" sz="6000" b="1" dirty="0">
                <a:latin typeface="+mj-lt"/>
              </a:rPr>
              <a:t>СПАСИБО ЗА ВНИМАНИЕ!!!</a:t>
            </a:r>
          </a:p>
          <a:p>
            <a:pPr>
              <a:buFont typeface="Wingdings" pitchFamily="2" charset="2"/>
              <a:buNone/>
            </a:pPr>
            <a:endParaRPr lang="ru-RU" alt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731520"/>
            <a:ext cx="7173416" cy="4713704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ru-RU" altLang="ru-RU" sz="4000" dirty="0" smtClean="0"/>
              <a:t>  </a:t>
            </a:r>
            <a:r>
              <a:rPr lang="ru-RU" altLang="ru-RU" sz="4000" dirty="0" smtClean="0">
                <a:latin typeface="+mj-lt"/>
              </a:rPr>
              <a:t>Для учителей не </a:t>
            </a:r>
            <a:r>
              <a:rPr lang="ru-RU" altLang="ru-RU" sz="4000" dirty="0">
                <a:latin typeface="+mj-lt"/>
              </a:rPr>
              <a:t>секрет, что успешность сдачи экзамена во многом </a:t>
            </a:r>
            <a:r>
              <a:rPr lang="ru-RU" altLang="ru-RU" sz="4000" b="1" dirty="0">
                <a:solidFill>
                  <a:srgbClr val="FF0000"/>
                </a:solidFill>
                <a:latin typeface="+mj-lt"/>
              </a:rPr>
              <a:t>зависит от настроя и отношения к этому родителей</a:t>
            </a:r>
            <a:r>
              <a:rPr lang="ru-RU" altLang="ru-RU" sz="4000" dirty="0">
                <a:latin typeface="+mj-lt"/>
              </a:rPr>
              <a:t>. Чтобы помочь детям как можно лучше подготовиться к экзаменам, попробуйте выполнить </a:t>
            </a:r>
            <a:r>
              <a:rPr lang="ru-RU" altLang="ru-RU" sz="4000" dirty="0" smtClean="0">
                <a:latin typeface="+mj-lt"/>
              </a:rPr>
              <a:t>следующие советы</a:t>
            </a:r>
            <a:r>
              <a:rPr lang="ru-RU" altLang="ru-RU" sz="4000" dirty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Совет 1</a:t>
            </a: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/>
              <a:t>  </a:t>
            </a:r>
            <a:r>
              <a:rPr lang="en-US" altLang="ru-RU" sz="3600" dirty="0" smtClean="0"/>
              <a:t>  </a:t>
            </a:r>
            <a:r>
              <a:rPr lang="ru-RU" altLang="ru-RU" sz="3600" dirty="0">
                <a:latin typeface="+mj-lt"/>
              </a:rPr>
              <a:t>Не стоит дожидаться, пока ситуация станет </a:t>
            </a:r>
            <a:r>
              <a:rPr lang="ru-RU" altLang="ru-RU" sz="3600" b="1" dirty="0">
                <a:solidFill>
                  <a:srgbClr val="FF0000"/>
                </a:solidFill>
                <a:latin typeface="+mj-lt"/>
              </a:rPr>
              <a:t>катастрофической</a:t>
            </a:r>
            <a:r>
              <a:rPr lang="ru-RU" altLang="ru-RU" sz="3600" dirty="0">
                <a:latin typeface="+mj-lt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ru-RU" altLang="ru-RU" sz="3200" dirty="0"/>
              <a:t>    </a:t>
            </a:r>
          </a:p>
          <a:p>
            <a:pPr>
              <a:buFont typeface="Wingdings" pitchFamily="2" charset="2"/>
              <a:buNone/>
            </a:pPr>
            <a:r>
              <a:rPr lang="ru-RU" altLang="ru-RU" sz="3200" dirty="0" smtClean="0"/>
              <a:t> </a:t>
            </a:r>
            <a:r>
              <a:rPr lang="en-US" altLang="ru-RU" sz="3200" dirty="0" smtClean="0"/>
              <a:t>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650280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altLang="ru-RU" sz="4000" dirty="0" smtClean="0">
                <a:latin typeface="Calibri" panose="020F0502020204030204" pitchFamily="34" charset="0"/>
              </a:rPr>
              <a:t> Для того, чтобы в кризисной ситуации ребенку не терять головы, </a:t>
            </a:r>
            <a:r>
              <a:rPr lang="ru-RU" altLang="ru-RU" sz="4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надо ставить перед ним сверхзадач</a:t>
            </a:r>
            <a:r>
              <a:rPr lang="ru-RU" altLang="ru-RU" sz="4000" b="1" dirty="0" smtClean="0">
                <a:latin typeface="Calibri" panose="020F0502020204030204" pitchFamily="34" charset="0"/>
              </a:rPr>
              <a:t> </a:t>
            </a:r>
            <a:r>
              <a:rPr lang="ru-RU" altLang="ru-RU" sz="4000" dirty="0" smtClean="0">
                <a:latin typeface="Calibri" panose="020F0502020204030204" pitchFamily="34" charset="0"/>
              </a:rPr>
              <a:t>для достижения </a:t>
            </a:r>
            <a:r>
              <a:rPr lang="ru-RU" altLang="ru-RU" sz="4000" dirty="0" err="1" smtClean="0">
                <a:latin typeface="Calibri" panose="020F0502020204030204" pitchFamily="34" charset="0"/>
              </a:rPr>
              <a:t>сверхцели</a:t>
            </a:r>
            <a:r>
              <a:rPr lang="ru-RU" altLang="ru-RU" sz="4000" dirty="0" smtClean="0">
                <a:latin typeface="Calibri" panose="020F0502020204030204" pitchFamily="34" charset="0"/>
              </a:rPr>
              <a:t>. </a:t>
            </a:r>
            <a:endParaRPr lang="en-US" altLang="ru-RU" sz="4000" dirty="0" smtClean="0">
              <a:latin typeface="Calibri" panose="020F0502020204030204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1143000"/>
          </a:xfrm>
        </p:spPr>
        <p:txBody>
          <a:bodyPr/>
          <a:lstStyle/>
          <a:p>
            <a:pPr algn="ctr"/>
            <a:r>
              <a:rPr lang="ru-RU" dirty="0" smtClean="0"/>
              <a:t>Совет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305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Совет 3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+mj-lt"/>
              </a:rPr>
              <a:t>Создайте оптимально 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комфортные условия </a:t>
            </a:r>
            <a:r>
              <a:rPr lang="ru-RU" sz="2800" dirty="0" smtClean="0">
                <a:latin typeface="+mj-lt"/>
              </a:rPr>
              <a:t>для ребёнка дома.</a:t>
            </a:r>
          </a:p>
          <a:p>
            <a:r>
              <a:rPr lang="ru-RU" altLang="ru-RU" sz="2800" dirty="0">
                <a:latin typeface="+mj-lt"/>
              </a:rPr>
              <a:t>Организуйте правильно  рабочее пространство ребенка.</a:t>
            </a:r>
            <a:endParaRPr lang="ru-RU" sz="2800" dirty="0" smtClean="0">
              <a:latin typeface="+mj-lt"/>
            </a:endParaRPr>
          </a:p>
          <a:p>
            <a:r>
              <a:rPr lang="ru-RU" altLang="ru-RU" sz="2800" dirty="0">
                <a:latin typeface="+mj-lt"/>
              </a:rPr>
              <a:t>Минимум </a:t>
            </a:r>
            <a:r>
              <a:rPr lang="ru-RU" altLang="ru-RU" sz="2800" dirty="0" smtClean="0">
                <a:latin typeface="+mj-lt"/>
              </a:rPr>
              <a:t>компьютера и телевизионных </a:t>
            </a:r>
            <a:r>
              <a:rPr lang="ru-RU" altLang="ru-RU" sz="2800" dirty="0">
                <a:latin typeface="+mj-lt"/>
              </a:rPr>
              <a:t>передач</a:t>
            </a:r>
            <a:r>
              <a:rPr lang="ru-RU" altLang="ru-RU" sz="2800" dirty="0" smtClean="0">
                <a:latin typeface="+mj-lt"/>
              </a:rPr>
              <a:t>!</a:t>
            </a:r>
          </a:p>
          <a:p>
            <a:r>
              <a:rPr lang="ru-RU" altLang="ru-RU" sz="2800" dirty="0">
                <a:latin typeface="+mj-lt"/>
              </a:rPr>
              <a:t> Правильное питание – залог успешной работы мозга. Питание должно быть  3-4 разовым, калорийным и богатым витаминами</a:t>
            </a:r>
            <a:r>
              <a:rPr lang="ru-RU" altLang="ru-RU" sz="2800" dirty="0" smtClean="0">
                <a:latin typeface="+mj-lt"/>
              </a:rPr>
              <a:t>.</a:t>
            </a:r>
          </a:p>
          <a:p>
            <a:r>
              <a:rPr lang="ru-RU" altLang="ru-RU" sz="2800" dirty="0" smtClean="0">
                <a:latin typeface="+mj-lt"/>
              </a:rPr>
              <a:t>Не отказывайте ребёнку в отдыхе. Лучше, если это будет активный отдых.</a:t>
            </a:r>
          </a:p>
          <a:p>
            <a:r>
              <a:rPr lang="ru-RU" altLang="ru-RU" sz="2800" dirty="0">
                <a:latin typeface="+mj-lt"/>
              </a:rPr>
              <a:t>Увеличить продолжительность  сна на 1 час.</a:t>
            </a:r>
          </a:p>
          <a:p>
            <a:pPr marL="0" indent="0">
              <a:buNone/>
            </a:pPr>
            <a:endParaRPr lang="ru-RU" altLang="ru-RU" sz="2400" dirty="0" smtClean="0"/>
          </a:p>
          <a:p>
            <a:endParaRPr lang="ru-RU" altLang="ru-RU" sz="2400" dirty="0"/>
          </a:p>
          <a:p>
            <a:endParaRPr lang="ru-RU" dirty="0" smtClean="0"/>
          </a:p>
          <a:p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3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Совет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+mj-lt"/>
              </a:rPr>
              <a:t>Не всегда можно верить словам ребёнка. </a:t>
            </a:r>
            <a:r>
              <a:rPr lang="ru-RU" sz="3200" b="1" dirty="0" smtClean="0">
                <a:solidFill>
                  <a:srgbClr val="C00000"/>
                </a:solidFill>
                <a:latin typeface="+mj-lt"/>
              </a:rPr>
              <a:t>Периодически контролируйте его через классного руководителя.</a:t>
            </a:r>
            <a:r>
              <a:rPr lang="ru-RU" sz="3200" dirty="0" smtClean="0">
                <a:latin typeface="+mj-lt"/>
              </a:rPr>
              <a:t> Он лучше всех владеет текущей ситуацией.</a:t>
            </a:r>
            <a:endParaRPr lang="ru-R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39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Совет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Не программируйте ребёнка на неудачу</a:t>
            </a:r>
            <a:r>
              <a:rPr lang="ru-RU" sz="2800" dirty="0" smtClean="0">
                <a:latin typeface="+mj-lt"/>
              </a:rPr>
              <a:t>. Надо рисовать перед ним успешное преодоление ситуации, поясняя, что нужно сделать для этого.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Ориентируйте ребёнка на действие! </a:t>
            </a:r>
            <a:r>
              <a:rPr lang="ru-RU" sz="2800" dirty="0" smtClean="0">
                <a:latin typeface="+mj-lt"/>
              </a:rPr>
              <a:t>Оно является необходимым условием успеха.</a:t>
            </a:r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633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Совет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3891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3200" b="1" dirty="0">
                <a:solidFill>
                  <a:srgbClr val="C00000"/>
                </a:solidFill>
                <a:latin typeface="+mj-lt"/>
              </a:rPr>
              <a:t>На консультацию ребенок должен приходить с собственными конкретными </a:t>
            </a:r>
            <a:r>
              <a:rPr lang="ru-RU" altLang="ru-RU" sz="3200" b="1" dirty="0" smtClean="0">
                <a:solidFill>
                  <a:srgbClr val="C00000"/>
                </a:solidFill>
                <a:latin typeface="+mj-lt"/>
              </a:rPr>
              <a:t>вопросами</a:t>
            </a:r>
            <a:r>
              <a:rPr lang="ru-RU" altLang="ru-RU" sz="3200" dirty="0">
                <a:latin typeface="+mj-lt"/>
              </a:rPr>
              <a:t> </a:t>
            </a:r>
            <a:r>
              <a:rPr lang="ru-RU" altLang="ru-RU" sz="3200" dirty="0" smtClean="0">
                <a:latin typeface="+mj-lt"/>
              </a:rPr>
              <a:t>по решению учебных проблем, так как учитель не может предугадать трудности каждого ученика. Для этого  к консультации нужно готовиться      дома. </a:t>
            </a:r>
          </a:p>
          <a:p>
            <a:pPr>
              <a:lnSpc>
                <a:spcPct val="80000"/>
              </a:lnSpc>
            </a:pPr>
            <a:r>
              <a:rPr lang="ru-RU" altLang="ru-RU" sz="3200" b="1" dirty="0" smtClean="0">
                <a:solidFill>
                  <a:srgbClr val="FF0000"/>
                </a:solidFill>
                <a:latin typeface="+mj-lt"/>
              </a:rPr>
              <a:t>Контролируйте подготовку к консультациям!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12997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Совет 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dirty="0" smtClean="0">
                <a:latin typeface="+mj-lt"/>
              </a:rPr>
              <a:t>Все </a:t>
            </a:r>
            <a:r>
              <a:rPr lang="ru-RU" altLang="ru-RU" sz="2800" dirty="0">
                <a:latin typeface="+mj-lt"/>
              </a:rPr>
              <a:t>люди делятся на работоспособных исключительно вечером «сов», ранних «жаворонков»  и полуденных «голубей». Если ребенок начинает учить в </a:t>
            </a:r>
            <a:r>
              <a:rPr lang="ru-RU" altLang="ru-RU" sz="2800" b="1" dirty="0">
                <a:solidFill>
                  <a:srgbClr val="FF0000"/>
                </a:solidFill>
                <a:latin typeface="+mj-lt"/>
              </a:rPr>
              <a:t>СВОЕ</a:t>
            </a:r>
            <a:r>
              <a:rPr lang="ru-RU" altLang="ru-RU" sz="2800" dirty="0">
                <a:latin typeface="+mj-lt"/>
              </a:rPr>
              <a:t> время, то эффективность запоминания получится в </a:t>
            </a:r>
            <a:r>
              <a:rPr lang="ru-RU" altLang="ru-RU" sz="2800" b="1" dirty="0">
                <a:solidFill>
                  <a:srgbClr val="FF0000"/>
                </a:solidFill>
                <a:latin typeface="+mj-lt"/>
              </a:rPr>
              <a:t>ТРИ</a:t>
            </a:r>
            <a:r>
              <a:rPr lang="ru-RU" altLang="ru-RU" sz="2800" dirty="0">
                <a:latin typeface="+mj-lt"/>
              </a:rPr>
              <a:t> раза выше обычной.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0382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</TotalTime>
  <Words>314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Экзамен. Советы родителям</vt:lpstr>
      <vt:lpstr>Слайд 2</vt:lpstr>
      <vt:lpstr>Совет 1</vt:lpstr>
      <vt:lpstr>Совет 2</vt:lpstr>
      <vt:lpstr>Совет 3</vt:lpstr>
      <vt:lpstr>Совет 4</vt:lpstr>
      <vt:lpstr>Совет 5</vt:lpstr>
      <vt:lpstr>Совет 6</vt:lpstr>
      <vt:lpstr>Совет 7</vt:lpstr>
      <vt:lpstr>Совет 8</vt:lpstr>
      <vt:lpstr>Слайд 11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ЭКЗАМЕН. ПСИХОЛОГИЧЕСКИЕ АСПЕКТЫ</dc:title>
  <dc:creator>PIROGI</dc:creator>
  <cp:lastModifiedBy>Microsoft</cp:lastModifiedBy>
  <cp:revision>23</cp:revision>
  <dcterms:created xsi:type="dcterms:W3CDTF">2008-04-14T11:46:19Z</dcterms:created>
  <dcterms:modified xsi:type="dcterms:W3CDTF">2017-11-09T09:42:17Z</dcterms:modified>
</cp:coreProperties>
</file>